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</p:sldIdLst>
  <p:sldSz cy="6858000" cx="12192000"/>
  <p:notesSz cx="6858000" cy="9144000"/>
  <p:embeddedFontLst>
    <p:embeddedFont>
      <p:font typeface="Roboto"/>
      <p:regular r:id="rId229"/>
      <p:bold r:id="rId230"/>
      <p:italic r:id="rId231"/>
      <p:boldItalic r:id="rId2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3" roundtripDataSignature="AMtx7mh7TyQ33rNYTkBk/oxMBNRElJVe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587746-7CAE-492C-A915-776C7A862094}">
  <a:tblStyle styleId="{48587746-7CAE-492C-A915-776C7A8620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font" Target="fonts/Roboto-regular.fntdata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font" Target="fonts/Roboto-italic.fntdata"/><Relationship Id="rId230" Type="http://schemas.openxmlformats.org/officeDocument/2006/relationships/font" Target="fonts/Roboto-bold.fntdata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233" Type="http://customschemas.google.com/relationships/presentationmetadata" Target="metadata"/><Relationship Id="rId111" Type="http://schemas.openxmlformats.org/officeDocument/2006/relationships/slide" Target="slides/slide106.xml"/><Relationship Id="rId232" Type="http://schemas.openxmlformats.org/officeDocument/2006/relationships/font" Target="fonts/Roboto-boldItalic.fntdata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w-I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c1ed6c0d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1c1ed6c0d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1ca7a8375f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g21ca7a8375f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1ca7a8375f_0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21ca7a8375f_0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1ca7a8375f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21ca7a8375f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1ca7a8375f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21ca7a8375f_0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1ca7a8375f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21ca7a8375f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1ca7a8375f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21ca7a8375f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1ca7a8375f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21ca7a8375f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1ca7a8375f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21ca7a8375f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1ca7a8375f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g21ca7a8375f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5500abc84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25500abc84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c1ed6c0db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1c1ed6c0db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2006fd16ac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22006fd16ac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51ac41663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251ac41663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51ac41663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251ac41663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51ac41663f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251ac41663f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51ac41663f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g251ac41663f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51ac41663f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251ac41663f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51ac41663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251ac41663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1ca7a8375f_0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g21ca7a8375f_0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1ca7a8375f_0_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g21ca7a8375f_0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1ca7a8375f_0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g21ca7a8375f_0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c1ed6c0db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1c1ed6c0db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1ca7a8375f_0_3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21ca7a8375f_0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1ca7a8375f_0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21ca7a8375f_0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1ca7a8375f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21ca7a8375f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1ca7a8375f_0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g21ca7a8375f_0_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1ca7a8375f_0_4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g21ca7a8375f_0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1ca7a8375f_0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g21ca7a8375f_0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1ca7a8375f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21ca7a8375f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51ac41663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g251ac41663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2006fd16ac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22006fd16ac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1ca7a8375f_0_6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g21ca7a8375f_0_6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c1ed6c0db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1c1ed6c0db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1ca7a8375f_0_7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g21ca7a8375f_0_7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1ca7a8375f_0_7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g21ca7a8375f_0_7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1ca7a8375f_0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21ca7a8375f_0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df75f48ecb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1df75f48ecb_0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1ca7a8375f_0_7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g21ca7a8375f_0_7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e3ce07f69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g1e3ce07f69f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2006fd16ac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22006fd16ac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1ca7a8375f_0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g21ca7a8375f_0_4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1ca7a8375f_0_5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21ca7a8375f_0_5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1ca7a8375f_0_5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g21ca7a8375f_0_5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c1ed6c0db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1c1ed6c0db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1ca7a8375f_0_5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g21ca7a8375f_0_5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1ca7a8375f_0_5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g21ca7a8375f_0_5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2006fd16ac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g22006fd16ac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2006fd16ac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22006fd16ac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2006fd16ac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g22006fd16ac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df75f48ecb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1df75f48ecb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2006fd16ac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g22006fd16ac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1ca7a8375f_0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g21ca7a8375f_0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1ca7a8375f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g21ca7a8375f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1ca7a8375f_0_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21ca7a8375f_0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c1ed6c0db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1c1ed6c0db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1ca7a8375f_0_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g21ca7a8375f_0_4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1ca7a8375f_0_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g21ca7a8375f_0_4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1ca7a8375f_0_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g21ca7a8375f_0_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1ca7a8375f_0_4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g21ca7a8375f_0_4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1ca7a8375f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g21ca7a8375f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1ca7a8375f_0_5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g21ca7a8375f_0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1ca7a8375f_0_5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g21ca7a8375f_0_5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1ca7a8375f_0_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g21ca7a8375f_0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1ca7a8375f_0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g21ca7a8375f_0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1ca7a8375f_0_5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g21ca7a8375f_0_5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c1ed6c0db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1c1ed6c0db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2006fd16ac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g22006fd16ac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1ca7a8375f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g21ca7a8375f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1ca7a8375f_0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g21ca7a8375f_0_6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1ca7a8375f_0_6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g21ca7a8375f_0_6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1ca7a8375f_0_6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g21ca7a8375f_0_6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21ca7a8375f_0_6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g21ca7a8375f_0_6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1ca7a8375f_0_6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g21ca7a8375f_0_6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1ca7a8375f_0_6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21ca7a8375f_0_6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1ca7a8375f_0_6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21ca7a8375f_0_6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1ca7a8375f_0_6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g21ca7a8375f_0_6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c1ed6c0db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1c1ed6c0db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1ca7a8375f_0_6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g21ca7a8375f_0_6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2006fd16ac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g22006fd16ac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2006fd16ac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g22006fd16ac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2006fd16ac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g22006fd16ac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2006fd16ac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g22006fd16ac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2006fd16ac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g22006fd16ac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e3ce07f69f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g1e3ce07f69f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2006fd16ac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g22006fd16ac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22006fd16a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g22006fd16a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2006fd16ac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g22006fd16ac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c1ed6c0db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1c1ed6c0db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22006fd16ac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g22006fd16ac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2006fd16ac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g22006fd16ac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22006fd16ac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g22006fd16ac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2006fd16ac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g22006fd16ac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2006fd16ac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g22006fd16ac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2006fd16ac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g22006fd16ac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2006fd16ac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g22006fd16ac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2006fd16ac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g22006fd16ac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1df75f48ecb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g1df75f48ecb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1cbad6961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g21cbad6961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ca7a8375f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1ca7a8375f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1df75f48ecb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g1df75f48ecb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df75f48ecb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g1df75f48ecb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df75f48ecb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df75f48ecb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g1df75f48ecb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22006fd16ac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g22006fd16ac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1df75f48ec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g1df75f48ec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1cbad6961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g21cbad6961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21cbad6961b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g21cbad6961b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1cbad6961b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g21cbad6961b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1cbad6961b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g21cbad6961b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21cbad6961b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g21cbad6961b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1cbad6961b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21cbad6961b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g21cbad6961b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006fd16ac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2006fd16ac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1cbad6961b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g21cbad6961b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21cbad6961b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g21cbad6961b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22006fd16ac_0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g22006fd16ac_0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1cbad6961b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21cbad6961b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21cbad6961b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21cbad6961b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21cbad6961b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g21cbad6961b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1cbad6961b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21cbad6961b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g21cbad6961b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21cbad6961b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21cbad6961b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g21cbad6961b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1cbad6961b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21cbad6961b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g21cbad6961b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21cbad6961b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21cbad6961b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g21cbad6961b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21cbad6961b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21cbad6961b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g21cbad6961b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ca7a8375f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1ca7a8375f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21cbad6961b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21cbad6961b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g21cbad6961b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1cbad6961b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1cbad6961b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g21cbad6961b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1cbad6961b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g21cbad6961b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22006fd16ac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g22006fd16ac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df75f48ecb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g1df75f48ecb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df75f48ecb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g1df75f48ecb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1df75f48ecb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g1df75f48ecb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1df75f48ecb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g1df75f48ecb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1df75f48ecb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g1df75f48ecb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1df75f48ecb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g1df75f48ecb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3ce07f69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e3ce07f69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1df75f48ecb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g1df75f48ecb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22006fd16ac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g22006fd16ac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df75f48ecb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g1df75f48ecb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c1ed6c0db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1c1ed6c0db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006fd16ac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2006fd16ac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c1ed6c0db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1c1ed6c0db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f75f48ecb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df75f48ecb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f75f48ecb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df75f48ecb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c1ed6c0db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1c1ed6c0db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c1ed6c0db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1c1ed6c0db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c1ed6c0db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1c1ed6c0db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c1ed6c0db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1c1ed6c0db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9c6e4105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29c6e4105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c1ed6c0db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1c1ed6c0db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c1ed6c0db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1c1ed6c0db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9c6e4105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29c6e4105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c1ed6c0db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1c1ed6c0db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9c6e4105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29c6e4105e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1c1ed6c0db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1c1ed6c0db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9c6e4105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29c6e4105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f75f48ecb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1df75f48ecb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c1ed6c0db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1c1ed6c0db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c1ed6c0db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1c1ed6c0db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c1ed6c0db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1c1ed6c0db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c1ed6c0db_0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1c1ed6c0db_0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df75f48ecb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df75f48ecb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c1ed6c0db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1c1ed6c0db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1c1ed6c0db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1c1ed6c0db_0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29c6e4105e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29c6e4105e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df75f48ecb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df75f48ecb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9c6e4105e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29c6e4105e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f75f48ecb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df75f48ecb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c1ed6c0db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1c1ed6c0db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1c1ed6c0db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1c1ed6c0db_0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29c6e4105e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29c6e4105e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1c1ed6c0db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1c1ed6c0db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1c1ed6c0db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21c1ed6c0db_0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29c6e4105e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29c6e4105e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2006fd16ac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2006fd16ac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1c1ed6c0db_0_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1c1ed6c0db_0_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1ca7a8375f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1ca7a8375f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1c1ed6c0db_0_4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21c1ed6c0db_0_4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f75f48ecb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df75f48ecb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1c1ed6c0db_0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21c1ed6c0db_0_4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1c1ed6c0db_0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21c1ed6c0db_0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1c1ed6c0db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1c1ed6c0db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1ca7a8375f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21ca7a8375f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1ca7a8375f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1ca7a8375f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1ca7a8375f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1ca7a8375f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1ca7a8375f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21ca7a8375f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df75f48ecb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df75f48ecb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2006fd16ac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2006fd16ac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1ca7a8375f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21ca7a8375f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1c1ed6c0db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21c1ed6c0db_0_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29c6e4105e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29c6e4105e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1c1ed6c0db_0_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21c1ed6c0db_0_4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1c1ed6c0db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21c1ed6c0db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c1ed6c0db_0_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21c1ed6c0db_0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1c1ed6c0db_0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21c1ed6c0db_0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1c1ed6c0db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1c1ed6c0db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1ca7a837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21ca7a8375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1ca7a8375f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21ca7a8375f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1ca7a8375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1ca7a8375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c1ed6c0db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1c1ed6c0db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2006fd16ac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2006fd16ac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1ca7a8375f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21ca7a8375f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1ca7a8375f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1ca7a8375f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1ca7a8375f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21ca7a8375f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1ca7a8375f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1ca7a8375f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1ca7a8375f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21ca7a8375f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ca7a8375f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21ca7a8375f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1ca7a8375f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21ca7a8375f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1ca7a8375f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21ca7a8375f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1ca7a8375f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21ca7a8375f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c1ed6c0db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1c1ed6c0db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1ca7a8375f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21ca7a8375f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2006fd16ac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22006fd16ac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1ca7a8375f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21ca7a8375f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1ca7a8375f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21ca7a8375f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1ca7a8375f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21ca7a8375f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1ca7a8375f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21ca7a8375f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1ca7a8375f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21ca7a8375f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1ca7a8375f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21ca7a8375f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1ca7a8375f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21ca7a8375f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1ca7a8375f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g21ca7a8375f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ופית כותרת">
  <p:cSld name="שקופית כותרת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14" y="126093"/>
            <a:ext cx="1384300" cy="5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פריסה מותאמת אישית">
  <p:cSld name="1_פריסה מותאמת אישית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14" y="126093"/>
            <a:ext cx="1384300" cy="5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פריסה מותאמת אישית">
  <p:cSld name="פריסה מותאמת אישית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14" y="126093"/>
            <a:ext cx="1384300" cy="5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תוכן">
  <p:cSld name="כותרת ותוכן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0826"/>
            <a:ext cx="12192000" cy="689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14" y="126093"/>
            <a:ext cx="1384300" cy="5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מקטע עליונה">
  <p:cSld name="כותרת מקטע עליונה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14" y="126093"/>
            <a:ext cx="1384300" cy="5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14" y="126093"/>
            <a:ext cx="1384300" cy="5778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s://jsonplaceholder.typicode.com/user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4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8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0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8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84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8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4.xml"/><Relationship Id="rId3" Type="http://schemas.openxmlformats.org/officeDocument/2006/relationships/hyperlink" Target="https://joi.dev/api/?v=17.8.3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5.xml"/><Relationship Id="rId3" Type="http://schemas.openxmlformats.org/officeDocument/2006/relationships/hyperlink" Target="https://joi.dev/api/?v=17.8.3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9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97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91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1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07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96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98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1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08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01.png"/><Relationship Id="rId4" Type="http://schemas.openxmlformats.org/officeDocument/2006/relationships/image" Target="../media/image103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04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02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06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05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15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45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35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11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6.xml"/><Relationship Id="rId3" Type="http://schemas.openxmlformats.org/officeDocument/2006/relationships/hyperlink" Target="https://www.passportjs.org/packages/passport-github2/" TargetMode="External"/><Relationship Id="rId4" Type="http://schemas.openxmlformats.org/officeDocument/2006/relationships/image" Target="../media/image111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23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40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21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20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28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39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6.xml"/><Relationship Id="rId3" Type="http://schemas.openxmlformats.org/officeDocument/2006/relationships/hyperlink" Target="https://www.google.com/search?q=bitcoin+to+usd" TargetMode="External"/><Relationship Id="rId4" Type="http://schemas.openxmlformats.org/officeDocument/2006/relationships/image" Target="../media/image126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36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30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44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22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46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27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33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25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37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50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2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49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32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34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47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38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42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3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Relationship Id="rId4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haharsol/jb-nodejs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nodejs.org/api/fs.html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npmjs.com" TargetMode="External"/><Relationship Id="rId4" Type="http://schemas.openxmlformats.org/officeDocument/2006/relationships/hyperlink" Target="https://therecord.media/malware-found-in-npm-package-with-millions-of-weekly-downloads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3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 txBox="1"/>
          <p:nvPr/>
        </p:nvSpPr>
        <p:spPr>
          <a:xfrm>
            <a:off x="1700471" y="3646850"/>
            <a:ext cx="885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500">
                <a:solidFill>
                  <a:srgbClr val="FECD00"/>
                </a:solidFill>
                <a:latin typeface="Calibri"/>
                <a:ea typeface="Calibri"/>
                <a:cs typeface="Calibri"/>
                <a:sym typeface="Calibri"/>
              </a:rPr>
              <a:t>Developing Web-Applications with Node.js</a:t>
            </a:r>
            <a:endParaRPr b="1" sz="2500">
              <a:solidFill>
                <a:srgbClr val="FECD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c1ed6c0db_0_3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21c1ed6c0db_0_33"/>
          <p:cNvPicPr preferRelativeResize="0"/>
          <p:nvPr/>
        </p:nvPicPr>
        <p:blipFill rotWithShape="1">
          <a:blip r:embed="rId3">
            <a:alphaModFix/>
          </a:blip>
          <a:srcRect b="0" l="806" r="806" t="0"/>
          <a:stretch/>
        </p:blipFill>
        <p:spPr>
          <a:xfrm>
            <a:off x="1516800" y="2210700"/>
            <a:ext cx="4648200" cy="27622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g21c1ed6c0db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588" y="3069400"/>
            <a:ext cx="6867525" cy="299085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g21c1ed6c0db_0_33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The </a:t>
            </a:r>
            <a:r>
              <a:rPr lang="iw-IL" sz="2800">
                <a:solidFill>
                  <a:schemeClr val="dk1"/>
                </a:solidFill>
              </a:rPr>
              <a:t>Javascript </a:t>
            </a:r>
            <a:r>
              <a:rPr lang="iw-IL" sz="2800">
                <a:solidFill>
                  <a:srgbClr val="000000"/>
                </a:solidFill>
              </a:rPr>
              <a:t>origin - the browser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56" name="Google Shape;156;g21c1ed6c0db_0_33"/>
          <p:cNvSpPr/>
          <p:nvPr/>
        </p:nvSpPr>
        <p:spPr>
          <a:xfrm>
            <a:off x="5506000" y="5048150"/>
            <a:ext cx="2003700" cy="268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1ca7a8375f_0_25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21ca7a8375f_0_259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-IL" sz="2800"/>
              <a:t>An express app is a collection of chained middlewares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-IL" sz="2800"/>
              <a:t>middle - between request and response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-IL" sz="2800"/>
              <a:t>cycle starts with incoming request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-IL" sz="2800"/>
              <a:t>ends </a:t>
            </a:r>
            <a:r>
              <a:rPr lang="iw-IL" sz="2800"/>
              <a:t>with</a:t>
            </a:r>
            <a:r>
              <a:rPr lang="iw-IL" sz="2800"/>
              <a:t> response.send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-IL" sz="2800"/>
              <a:t>anything in between is middleware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-IL" sz="2800"/>
              <a:t>middleware has access to </a:t>
            </a:r>
            <a:r>
              <a:rPr lang="iw-IL" sz="2800"/>
              <a:t>request</a:t>
            </a:r>
            <a:r>
              <a:rPr lang="iw-IL" sz="2800"/>
              <a:t>, response, and next middleware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-IL" sz="2800"/>
              <a:t>middleware order is important and sequential (determines next)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-IL" sz="2800"/>
              <a:t>special middleware: error middleware, put those </a:t>
            </a:r>
            <a:r>
              <a:rPr lang="iw-IL" sz="2800"/>
              <a:t>last…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-IL" sz="2800"/>
              <a:t>can filter middlewares by path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-IL" sz="2800"/>
              <a:t>better with Routers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1ca7a8375f_0_27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21ca7a8375f_0_276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/>
              <a:t>some provided middlewares (by expressjs):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w-IL" sz="2800"/>
              <a:t>express.json (accept application/json)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w-IL" sz="2800"/>
              <a:t>express-session 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w-IL" sz="2800"/>
              <a:t>cookie-parser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w-IL" sz="2800"/>
              <a:t>morgan (logging)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w-IL" sz="2800"/>
              <a:t>serve-static (serve static files - better use CDN though…)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w-IL" sz="2800"/>
              <a:t>more…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1ca7a8375f_0_26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g21ca7a8375f_0_267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We can create our own middlewares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892" name="Google Shape;892;g21ca7a8375f_0_267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21ca7a8375f_0_267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4" name="Google Shape;894;g21ca7a8375f_0_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295588"/>
            <a:ext cx="953452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1ca7a8375f_0_29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21ca7a8375f_0_293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Exercise: create an auth middleware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/>
              <a:t>request must have Authorization header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/>
              <a:t>value structure: Bearer {token}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/>
              <a:t>allow where token === ‘123’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/>
              <a:t>respond with 401 otherwise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/>
              <a:t>where is the right place for this middleware in the order?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901" name="Google Shape;901;g21ca7a8375f_0_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900" y="4493050"/>
            <a:ext cx="3908276" cy="22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1ca7a8375f_0_28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21ca7a8375f_0_283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Real world example: auth middleware for bearer token (oauth standard)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908" name="Google Shape;908;g21ca7a8375f_0_283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21ca7a8375f_0_283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0" name="Google Shape;910;g21ca7a8375f_0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701254"/>
            <a:ext cx="3714920" cy="40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1ca7a8375f_0_30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g21ca7a8375f_0_303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Exercise: create a middleware to log all incoming POST requests statuses.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Where should it be placed in the order? think carefully ;-)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917" name="Google Shape;917;g21ca7a8375f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3689175"/>
            <a:ext cx="7419149" cy="3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1ca7a8375f_0_31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g21ca7a8375f_0_312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Error middleware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gets 4 params (err, req, res, next)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invoked only by next(err) from another middleware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don’t forget to next(err) from your catch blocks!!!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924" name="Google Shape;924;g21ca7a8375f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4106159"/>
            <a:ext cx="8520599" cy="2310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1ca7a8375f_0_32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21ca7a8375f_0_321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Error middleware </a:t>
            </a:r>
            <a:r>
              <a:rPr lang="iw-IL" sz="2800"/>
              <a:t>exercise</a:t>
            </a:r>
            <a:r>
              <a:rPr lang="iw-IL" sz="2800"/>
              <a:t>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enforce naive input validation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fail with 400 on error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1ca7a8375f_0_32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g21ca7a8375f_0_329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Think: How to implement a 404 error handler?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5500abc844_1_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g25500abc844_1_0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Summary </a:t>
            </a:r>
            <a:r>
              <a:rPr lang="iw-IL" sz="2800"/>
              <a:t>exercise</a:t>
            </a:r>
            <a:r>
              <a:rPr lang="iw-IL" sz="2800"/>
              <a:t>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create the following app: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w-IL" sz="2800"/>
              <a:t>auth with bearer 123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w-IL" sz="2800"/>
              <a:t>read users data from </a:t>
            </a:r>
            <a:r>
              <a:rPr lang="iw-IL" sz="2800" u="sng">
                <a:solidFill>
                  <a:schemeClr val="hlink"/>
                </a:solidFill>
                <a:hlinkClick r:id="rId3"/>
              </a:rPr>
              <a:t>https://jsonplaceholder.typicode.com/users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w-IL" sz="2800"/>
              <a:t>filter out </a:t>
            </a:r>
            <a:r>
              <a:rPr lang="iw-IL" sz="2800"/>
              <a:t>according</a:t>
            </a:r>
            <a:r>
              <a:rPr lang="iw-IL" sz="2800"/>
              <a:t> to pagination params (e.g. 2,2)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w-IL" sz="2800"/>
              <a:t>return either json or XML depending on query </a:t>
            </a:r>
            <a:r>
              <a:rPr lang="iw-IL" sz="2800"/>
              <a:t>string tag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w-IL" sz="2800"/>
              <a:t>allow only GET ‘/users’ endpoint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w-IL" sz="2800"/>
              <a:t>return 404 otherwise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w-IL" sz="2800"/>
              <a:t>example request: /?format=xml&amp;offset=2&amp;limit=2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c1ed6c0db_0_4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21c1ed6c0db_0_44"/>
          <p:cNvPicPr preferRelativeResize="0"/>
          <p:nvPr/>
        </p:nvPicPr>
        <p:blipFill rotWithShape="1">
          <a:blip r:embed="rId3">
            <a:alphaModFix/>
          </a:blip>
          <a:srcRect b="10894" l="0" r="0" t="10894"/>
          <a:stretch/>
        </p:blipFill>
        <p:spPr>
          <a:xfrm>
            <a:off x="1516800" y="2210700"/>
            <a:ext cx="4648200" cy="27622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g21c1ed6c0db_0_44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The </a:t>
            </a:r>
            <a:r>
              <a:rPr lang="iw-IL" sz="2800">
                <a:solidFill>
                  <a:schemeClr val="dk1"/>
                </a:solidFill>
              </a:rPr>
              <a:t>Javascript </a:t>
            </a:r>
            <a:r>
              <a:rPr lang="iw-IL" sz="2800">
                <a:solidFill>
                  <a:srgbClr val="000000"/>
                </a:solidFill>
              </a:rPr>
              <a:t>origin - the browser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64" name="Google Shape;164;g21c1ed6c0db_0_44"/>
          <p:cNvSpPr/>
          <p:nvPr/>
        </p:nvSpPr>
        <p:spPr>
          <a:xfrm>
            <a:off x="6578450" y="5365625"/>
            <a:ext cx="1672200" cy="205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g21c1ed6c0db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748" y="2058300"/>
            <a:ext cx="4993226" cy="38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1c1ed6c0db_0_44"/>
          <p:cNvSpPr/>
          <p:nvPr/>
        </p:nvSpPr>
        <p:spPr>
          <a:xfrm>
            <a:off x="5830550" y="2543400"/>
            <a:ext cx="3457200" cy="1347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1c1ed6c0db_0_44"/>
          <p:cNvSpPr/>
          <p:nvPr/>
        </p:nvSpPr>
        <p:spPr>
          <a:xfrm>
            <a:off x="6754850" y="5236275"/>
            <a:ext cx="1495800" cy="171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2006fd16ac_0_234"/>
          <p:cNvSpPr txBox="1"/>
          <p:nvPr/>
        </p:nvSpPr>
        <p:spPr>
          <a:xfrm>
            <a:off x="1474475" y="1322100"/>
            <a:ext cx="101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0x | From here on, we’re building an app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51ac41663f_0_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0x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crypto dashboard app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g251ac41663f_0_9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Enables users to </a:t>
            </a:r>
            <a:r>
              <a:rPr lang="iw-IL" sz="2800"/>
              <a:t>monitor online rates of their favorite crypto coins.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usecases: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signup (using Github)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add symbol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monitor symbols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51ac41663f_0_1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0x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crypto dashboard app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g251ac41663f_0_14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views: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welcome: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960" name="Google Shape;960;g251ac41663f_0_14"/>
          <p:cNvSpPr/>
          <p:nvPr/>
        </p:nvSpPr>
        <p:spPr>
          <a:xfrm>
            <a:off x="1621500" y="2575325"/>
            <a:ext cx="8040900" cy="239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251ac41663f_0_14"/>
          <p:cNvSpPr/>
          <p:nvPr/>
        </p:nvSpPr>
        <p:spPr>
          <a:xfrm>
            <a:off x="1907650" y="2823325"/>
            <a:ext cx="3758100" cy="8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/>
              <a:t>Connect with Github</a:t>
            </a:r>
            <a:endParaRPr sz="2400"/>
          </a:p>
        </p:txBody>
      </p:sp>
    </p:spTree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51ac41663f_0_2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0x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crypto dashboard app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g251ac41663f_0_21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views: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dashboard: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968" name="Google Shape;968;g251ac41663f_0_21"/>
          <p:cNvSpPr/>
          <p:nvPr/>
        </p:nvSpPr>
        <p:spPr>
          <a:xfrm>
            <a:off x="1621500" y="2575325"/>
            <a:ext cx="8040900" cy="397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251ac41663f_0_21"/>
          <p:cNvSpPr/>
          <p:nvPr/>
        </p:nvSpPr>
        <p:spPr>
          <a:xfrm>
            <a:off x="1964875" y="2909175"/>
            <a:ext cx="2947200" cy="65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Insert Symbol name…</a:t>
            </a:r>
            <a:endParaRPr/>
          </a:p>
        </p:txBody>
      </p:sp>
      <p:sp>
        <p:nvSpPr>
          <p:cNvPr id="970" name="Google Shape;970;g251ac41663f_0_21"/>
          <p:cNvSpPr/>
          <p:nvPr/>
        </p:nvSpPr>
        <p:spPr>
          <a:xfrm>
            <a:off x="5093425" y="2947325"/>
            <a:ext cx="1688400" cy="60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Add Symbol</a:t>
            </a:r>
            <a:endParaRPr/>
          </a:p>
        </p:txBody>
      </p:sp>
      <p:sp>
        <p:nvSpPr>
          <p:cNvPr id="971" name="Google Shape;971;g251ac41663f_0_21"/>
          <p:cNvSpPr/>
          <p:nvPr/>
        </p:nvSpPr>
        <p:spPr>
          <a:xfrm>
            <a:off x="1993500" y="3786675"/>
            <a:ext cx="2947200" cy="52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My Symbols:</a:t>
            </a:r>
            <a:endParaRPr/>
          </a:p>
        </p:txBody>
      </p:sp>
      <p:graphicFrame>
        <p:nvGraphicFramePr>
          <p:cNvPr id="972" name="Google Shape;972;g251ac41663f_0_21"/>
          <p:cNvGraphicFramePr/>
          <p:nvPr/>
        </p:nvGraphicFramePr>
        <p:xfrm>
          <a:off x="2044600" y="453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{48587746-7CAE-492C-A915-776C7A862094}</a:tableStyleId>
              </a:tblPr>
              <a:tblGrid>
                <a:gridCol w="649200"/>
                <a:gridCol w="1945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/>
                        <a:t>BTC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/>
                        <a:t>$30,000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/>
                        <a:t>ETH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/>
                        <a:t>$3,000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/>
                        <a:t>DGC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/>
                        <a:t>$15.78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51ac41663f_0_3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0x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crypto dashboard app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g251ac41663f_0_32"/>
          <p:cNvSpPr txBox="1"/>
          <p:nvPr/>
        </p:nvSpPr>
        <p:spPr>
          <a:xfrm>
            <a:off x="1516800" y="1409300"/>
            <a:ext cx="8520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iw-IL" sz="2430"/>
              <a:t>Architecture</a:t>
            </a:r>
            <a:r>
              <a:rPr lang="iw-IL" sz="2430"/>
              <a:t>:</a:t>
            </a:r>
            <a:endParaRPr sz="243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330"/>
          </a:p>
        </p:txBody>
      </p:sp>
      <p:sp>
        <p:nvSpPr>
          <p:cNvPr id="979" name="Google Shape;979;g251ac41663f_0_32"/>
          <p:cNvSpPr/>
          <p:nvPr/>
        </p:nvSpPr>
        <p:spPr>
          <a:xfrm>
            <a:off x="1449800" y="5761450"/>
            <a:ext cx="2222400" cy="82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Google Finance</a:t>
            </a:r>
            <a:endParaRPr/>
          </a:p>
        </p:txBody>
      </p:sp>
      <p:sp>
        <p:nvSpPr>
          <p:cNvPr id="980" name="Google Shape;980;g251ac41663f_0_32"/>
          <p:cNvSpPr/>
          <p:nvPr/>
        </p:nvSpPr>
        <p:spPr>
          <a:xfrm>
            <a:off x="1442525" y="3551375"/>
            <a:ext cx="2222400" cy="9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worker.js</a:t>
            </a:r>
            <a:endParaRPr/>
          </a:p>
        </p:txBody>
      </p:sp>
      <p:cxnSp>
        <p:nvCxnSpPr>
          <p:cNvPr id="981" name="Google Shape;981;g251ac41663f_0_32"/>
          <p:cNvCxnSpPr>
            <a:stCxn id="980" idx="0"/>
            <a:endCxn id="982" idx="3"/>
          </p:cNvCxnSpPr>
          <p:nvPr/>
        </p:nvCxnSpPr>
        <p:spPr>
          <a:xfrm flipH="1" rot="10800000">
            <a:off x="2553725" y="2575475"/>
            <a:ext cx="1977600" cy="9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3" name="Google Shape;983;g251ac41663f_0_32"/>
          <p:cNvSpPr txBox="1"/>
          <p:nvPr/>
        </p:nvSpPr>
        <p:spPr>
          <a:xfrm>
            <a:off x="2560925" y="4909450"/>
            <a:ext cx="7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scrape</a:t>
            </a:r>
            <a:endParaRPr/>
          </a:p>
        </p:txBody>
      </p:sp>
      <p:sp>
        <p:nvSpPr>
          <p:cNvPr id="982" name="Google Shape;982;g251ac41663f_0_32"/>
          <p:cNvSpPr/>
          <p:nvPr/>
        </p:nvSpPr>
        <p:spPr>
          <a:xfrm>
            <a:off x="4006800" y="1907650"/>
            <a:ext cx="1049225" cy="6676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mongo (symbols)</a:t>
            </a:r>
            <a:endParaRPr/>
          </a:p>
        </p:txBody>
      </p:sp>
      <p:cxnSp>
        <p:nvCxnSpPr>
          <p:cNvPr id="984" name="Google Shape;984;g251ac41663f_0_32"/>
          <p:cNvCxnSpPr>
            <a:stCxn id="980" idx="2"/>
            <a:endCxn id="979" idx="0"/>
          </p:cNvCxnSpPr>
          <p:nvPr/>
        </p:nvCxnSpPr>
        <p:spPr>
          <a:xfrm>
            <a:off x="2553725" y="4457675"/>
            <a:ext cx="7200" cy="13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5" name="Google Shape;985;g251ac41663f_0_32"/>
          <p:cNvSpPr txBox="1"/>
          <p:nvPr/>
        </p:nvSpPr>
        <p:spPr>
          <a:xfrm rot="-1611454">
            <a:off x="2699378" y="2775559"/>
            <a:ext cx="1235131" cy="4002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save rates</a:t>
            </a:r>
            <a:endParaRPr/>
          </a:p>
        </p:txBody>
      </p:sp>
      <p:sp>
        <p:nvSpPr>
          <p:cNvPr id="986" name="Google Shape;986;g251ac41663f_0_32"/>
          <p:cNvSpPr/>
          <p:nvPr/>
        </p:nvSpPr>
        <p:spPr>
          <a:xfrm>
            <a:off x="6647075" y="3551375"/>
            <a:ext cx="2222400" cy="9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express app </a:t>
            </a:r>
            <a:endParaRPr/>
          </a:p>
        </p:txBody>
      </p:sp>
      <p:sp>
        <p:nvSpPr>
          <p:cNvPr id="987" name="Google Shape;987;g251ac41663f_0_32"/>
          <p:cNvSpPr/>
          <p:nvPr/>
        </p:nvSpPr>
        <p:spPr>
          <a:xfrm>
            <a:off x="6206450" y="1907650"/>
            <a:ext cx="915675" cy="6676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mysql (users)</a:t>
            </a:r>
            <a:endParaRPr/>
          </a:p>
        </p:txBody>
      </p:sp>
      <p:cxnSp>
        <p:nvCxnSpPr>
          <p:cNvPr id="988" name="Google Shape;988;g251ac41663f_0_32"/>
          <p:cNvCxnSpPr>
            <a:stCxn id="980" idx="0"/>
            <a:endCxn id="987" idx="3"/>
          </p:cNvCxnSpPr>
          <p:nvPr/>
        </p:nvCxnSpPr>
        <p:spPr>
          <a:xfrm flipH="1" rot="10800000">
            <a:off x="2553725" y="2575475"/>
            <a:ext cx="4110600" cy="9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9" name="Google Shape;989;g251ac41663f_0_32"/>
          <p:cNvSpPr txBox="1"/>
          <p:nvPr/>
        </p:nvSpPr>
        <p:spPr>
          <a:xfrm rot="-827187">
            <a:off x="4132017" y="2924621"/>
            <a:ext cx="1234979" cy="6156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which symbols?</a:t>
            </a:r>
            <a:endParaRPr/>
          </a:p>
        </p:txBody>
      </p:sp>
      <p:sp>
        <p:nvSpPr>
          <p:cNvPr id="990" name="Google Shape;990;g251ac41663f_0_32"/>
          <p:cNvSpPr/>
          <p:nvPr/>
        </p:nvSpPr>
        <p:spPr>
          <a:xfrm>
            <a:off x="6819850" y="5932800"/>
            <a:ext cx="1716900" cy="7821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1" name="Google Shape;991;g251ac41663f_0_32"/>
          <p:cNvCxnSpPr>
            <a:stCxn id="990" idx="0"/>
            <a:endCxn id="986" idx="2"/>
          </p:cNvCxnSpPr>
          <p:nvPr/>
        </p:nvCxnSpPr>
        <p:spPr>
          <a:xfrm flipH="1" rot="10800000">
            <a:off x="7678300" y="4457700"/>
            <a:ext cx="80100" cy="147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2" name="Google Shape;992;g251ac41663f_0_32"/>
          <p:cNvSpPr txBox="1"/>
          <p:nvPr/>
        </p:nvSpPr>
        <p:spPr>
          <a:xfrm>
            <a:off x="7897450" y="5083525"/>
            <a:ext cx="12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get rates</a:t>
            </a:r>
            <a:endParaRPr/>
          </a:p>
        </p:txBody>
      </p:sp>
      <p:sp>
        <p:nvSpPr>
          <p:cNvPr id="993" name="Google Shape;993;g251ac41663f_0_32"/>
          <p:cNvSpPr txBox="1"/>
          <p:nvPr/>
        </p:nvSpPr>
        <p:spPr>
          <a:xfrm>
            <a:off x="7758275" y="4806925"/>
            <a:ext cx="12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Add symbol</a:t>
            </a:r>
            <a:endParaRPr/>
          </a:p>
        </p:txBody>
      </p:sp>
      <p:cxnSp>
        <p:nvCxnSpPr>
          <p:cNvPr id="994" name="Google Shape;994;g251ac41663f_0_32"/>
          <p:cNvCxnSpPr>
            <a:stCxn id="986" idx="0"/>
            <a:endCxn id="987" idx="3"/>
          </p:cNvCxnSpPr>
          <p:nvPr/>
        </p:nvCxnSpPr>
        <p:spPr>
          <a:xfrm rot="10800000">
            <a:off x="6664175" y="2575475"/>
            <a:ext cx="1094100" cy="9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5" name="Google Shape;995;g251ac41663f_0_32"/>
          <p:cNvSpPr txBox="1"/>
          <p:nvPr/>
        </p:nvSpPr>
        <p:spPr>
          <a:xfrm rot="-1761283">
            <a:off x="8090188" y="2661715"/>
            <a:ext cx="1234968" cy="400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auth</a:t>
            </a:r>
            <a:endParaRPr/>
          </a:p>
        </p:txBody>
      </p:sp>
      <p:sp>
        <p:nvSpPr>
          <p:cNvPr id="996" name="Google Shape;996;g251ac41663f_0_32"/>
          <p:cNvSpPr/>
          <p:nvPr/>
        </p:nvSpPr>
        <p:spPr>
          <a:xfrm>
            <a:off x="8565350" y="1993500"/>
            <a:ext cx="1316275" cy="7058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Github Auth</a:t>
            </a:r>
            <a:endParaRPr/>
          </a:p>
        </p:txBody>
      </p:sp>
      <p:cxnSp>
        <p:nvCxnSpPr>
          <p:cNvPr id="997" name="Google Shape;997;g251ac41663f_0_32"/>
          <p:cNvCxnSpPr>
            <a:stCxn id="986" idx="0"/>
            <a:endCxn id="996" idx="3"/>
          </p:cNvCxnSpPr>
          <p:nvPr/>
        </p:nvCxnSpPr>
        <p:spPr>
          <a:xfrm flipH="1" rot="10800000">
            <a:off x="7758275" y="2699375"/>
            <a:ext cx="1465200" cy="8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8" name="Google Shape;998;g251ac41663f_0_32"/>
          <p:cNvCxnSpPr>
            <a:stCxn id="986" idx="0"/>
            <a:endCxn id="982" idx="3"/>
          </p:cNvCxnSpPr>
          <p:nvPr/>
        </p:nvCxnSpPr>
        <p:spPr>
          <a:xfrm rot="10800000">
            <a:off x="4531475" y="2575475"/>
            <a:ext cx="3226800" cy="9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9" name="Google Shape;999;g251ac41663f_0_32"/>
          <p:cNvSpPr txBox="1"/>
          <p:nvPr/>
        </p:nvSpPr>
        <p:spPr>
          <a:xfrm rot="1009712">
            <a:off x="5566982" y="2983107"/>
            <a:ext cx="1235197" cy="4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get rates</a:t>
            </a:r>
            <a:endParaRPr/>
          </a:p>
        </p:txBody>
      </p:sp>
      <p:sp>
        <p:nvSpPr>
          <p:cNvPr id="1000" name="Google Shape;1000;g251ac41663f_0_32"/>
          <p:cNvSpPr/>
          <p:nvPr/>
        </p:nvSpPr>
        <p:spPr>
          <a:xfrm>
            <a:off x="5486950" y="3886500"/>
            <a:ext cx="1144500" cy="5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socket server</a:t>
            </a:r>
            <a:endParaRPr/>
          </a:p>
        </p:txBody>
      </p:sp>
      <p:cxnSp>
        <p:nvCxnSpPr>
          <p:cNvPr id="1001" name="Google Shape;1001;g251ac41663f_0_32"/>
          <p:cNvCxnSpPr>
            <a:stCxn id="980" idx="3"/>
            <a:endCxn id="1000" idx="1"/>
          </p:cNvCxnSpPr>
          <p:nvPr/>
        </p:nvCxnSpPr>
        <p:spPr>
          <a:xfrm>
            <a:off x="3664925" y="4004525"/>
            <a:ext cx="1821900" cy="1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2" name="Google Shape;1002;g251ac41663f_0_32"/>
          <p:cNvCxnSpPr>
            <a:endCxn id="990" idx="0"/>
          </p:cNvCxnSpPr>
          <p:nvPr/>
        </p:nvCxnSpPr>
        <p:spPr>
          <a:xfrm>
            <a:off x="6085300" y="4435200"/>
            <a:ext cx="1593000" cy="14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3" name="Google Shape;1003;g251ac41663f_0_32"/>
          <p:cNvSpPr txBox="1"/>
          <p:nvPr/>
        </p:nvSpPr>
        <p:spPr>
          <a:xfrm rot="387865">
            <a:off x="4006752" y="4107987"/>
            <a:ext cx="748761" cy="615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update rate</a:t>
            </a:r>
            <a:endParaRPr/>
          </a:p>
        </p:txBody>
      </p:sp>
      <p:sp>
        <p:nvSpPr>
          <p:cNvPr id="1004" name="Google Shape;1004;g251ac41663f_0_32"/>
          <p:cNvSpPr txBox="1"/>
          <p:nvPr/>
        </p:nvSpPr>
        <p:spPr>
          <a:xfrm rot="2372287">
            <a:off x="6085254" y="4883158"/>
            <a:ext cx="748832" cy="615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update rate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51ac41663f_0_6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0x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crypto dashboard app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g251ac41663f_0_69"/>
          <p:cNvSpPr txBox="1"/>
          <p:nvPr/>
        </p:nvSpPr>
        <p:spPr>
          <a:xfrm>
            <a:off x="1516800" y="1409300"/>
            <a:ext cx="8520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iw-IL" sz="2430"/>
              <a:t>Pardon my UI skills</a:t>
            </a:r>
            <a:r>
              <a:rPr lang="iw-IL" sz="2430"/>
              <a:t>:</a:t>
            </a:r>
            <a:endParaRPr sz="243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330"/>
          </a:p>
        </p:txBody>
      </p:sp>
      <p:pic>
        <p:nvPicPr>
          <p:cNvPr id="1011" name="Google Shape;1011;g251ac41663f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085475"/>
            <a:ext cx="39338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51ac41663f_0_5"/>
          <p:cNvSpPr txBox="1"/>
          <p:nvPr/>
        </p:nvSpPr>
        <p:spPr>
          <a:xfrm>
            <a:off x="1474475" y="1322100"/>
            <a:ext cx="101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07 | express Routing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1ca7a8375f_0_33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g21ca7a8375f_0_336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Routing: 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Route is a “mini app”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Enables granularity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More control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Code readability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Note: each route can also be an app…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23" name="Google Shape;1023;g21ca7a8375f_0_336"/>
          <p:cNvSpPr/>
          <p:nvPr/>
        </p:nvSpPr>
        <p:spPr>
          <a:xfrm>
            <a:off x="4627850" y="4494900"/>
            <a:ext cx="1809600" cy="7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100"/>
              <a:t>APP</a:t>
            </a:r>
            <a:endParaRPr sz="3100"/>
          </a:p>
        </p:txBody>
      </p:sp>
      <p:sp>
        <p:nvSpPr>
          <p:cNvPr id="1024" name="Google Shape;1024;g21ca7a8375f_0_336"/>
          <p:cNvSpPr/>
          <p:nvPr/>
        </p:nvSpPr>
        <p:spPr>
          <a:xfrm>
            <a:off x="7011425" y="5797075"/>
            <a:ext cx="2047800" cy="97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100"/>
              <a:t>Webhooks route</a:t>
            </a:r>
            <a:endParaRPr sz="3100"/>
          </a:p>
        </p:txBody>
      </p:sp>
      <p:sp>
        <p:nvSpPr>
          <p:cNvPr id="1025" name="Google Shape;1025;g21ca7a8375f_0_336"/>
          <p:cNvSpPr/>
          <p:nvPr/>
        </p:nvSpPr>
        <p:spPr>
          <a:xfrm>
            <a:off x="4627850" y="5797075"/>
            <a:ext cx="1809600" cy="97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100"/>
              <a:t>Users route</a:t>
            </a:r>
            <a:endParaRPr sz="3100"/>
          </a:p>
        </p:txBody>
      </p:sp>
      <p:sp>
        <p:nvSpPr>
          <p:cNvPr id="1026" name="Google Shape;1026;g21ca7a8375f_0_336"/>
          <p:cNvSpPr/>
          <p:nvPr/>
        </p:nvSpPr>
        <p:spPr>
          <a:xfrm>
            <a:off x="2175300" y="5797050"/>
            <a:ext cx="1809600" cy="97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100"/>
              <a:t>Admin route</a:t>
            </a:r>
            <a:endParaRPr sz="3100"/>
          </a:p>
        </p:txBody>
      </p:sp>
      <p:cxnSp>
        <p:nvCxnSpPr>
          <p:cNvPr id="1027" name="Google Shape;1027;g21ca7a8375f_0_336"/>
          <p:cNvCxnSpPr>
            <a:stCxn id="1023" idx="2"/>
            <a:endCxn id="1025" idx="0"/>
          </p:cNvCxnSpPr>
          <p:nvPr/>
        </p:nvCxnSpPr>
        <p:spPr>
          <a:xfrm>
            <a:off x="5532650" y="5266200"/>
            <a:ext cx="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g21ca7a8375f_0_336"/>
          <p:cNvCxnSpPr>
            <a:stCxn id="1023" idx="2"/>
            <a:endCxn id="1026" idx="0"/>
          </p:cNvCxnSpPr>
          <p:nvPr/>
        </p:nvCxnSpPr>
        <p:spPr>
          <a:xfrm flipH="1">
            <a:off x="3080150" y="5266200"/>
            <a:ext cx="24525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g21ca7a8375f_0_336"/>
          <p:cNvCxnSpPr>
            <a:stCxn id="1023" idx="2"/>
            <a:endCxn id="1024" idx="0"/>
          </p:cNvCxnSpPr>
          <p:nvPr/>
        </p:nvCxnSpPr>
        <p:spPr>
          <a:xfrm>
            <a:off x="5532650" y="5266200"/>
            <a:ext cx="25026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1ca7a8375f_0_35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g21ca7a8375f_0_351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Real world example</a:t>
            </a:r>
            <a:r>
              <a:rPr lang="iw-IL" sz="2800"/>
              <a:t>: 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36" name="Google Shape;1036;g21ca7a8375f_0_351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21ca7a8375f_0_351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8" name="Google Shape;1038;g21ca7a8375f_0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840" y="1561806"/>
            <a:ext cx="4520213" cy="51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1ca7a8375f_0_36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21ca7a8375f_0_366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Basic router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45" name="Google Shape;1045;g21ca7a8375f_0_366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21ca7a8375f_0_366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g21ca7a8375f_0_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03800"/>
            <a:ext cx="7378000" cy="42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c1ed6c0db_0_5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1c1ed6c0db_0_58"/>
          <p:cNvPicPr preferRelativeResize="0"/>
          <p:nvPr/>
        </p:nvPicPr>
        <p:blipFill rotWithShape="1">
          <a:blip r:embed="rId3">
            <a:alphaModFix/>
          </a:blip>
          <a:srcRect b="10894" l="0" r="0" t="10894"/>
          <a:stretch/>
        </p:blipFill>
        <p:spPr>
          <a:xfrm>
            <a:off x="1516800" y="2210700"/>
            <a:ext cx="4648200" cy="27622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g21c1ed6c0db_0_58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The </a:t>
            </a:r>
            <a:r>
              <a:rPr lang="iw-IL" sz="2800">
                <a:solidFill>
                  <a:schemeClr val="dk1"/>
                </a:solidFill>
              </a:rPr>
              <a:t>Javascript </a:t>
            </a:r>
            <a:r>
              <a:rPr lang="iw-IL" sz="2800">
                <a:solidFill>
                  <a:srgbClr val="000000"/>
                </a:solidFill>
              </a:rPr>
              <a:t>origin - the browser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75" name="Google Shape;175;g21c1ed6c0db_0_58"/>
          <p:cNvSpPr/>
          <p:nvPr/>
        </p:nvSpPr>
        <p:spPr>
          <a:xfrm>
            <a:off x="6578450" y="5365625"/>
            <a:ext cx="1672200" cy="205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g21c1ed6c0db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748" y="2058300"/>
            <a:ext cx="4993226" cy="38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1c1ed6c0db_0_58"/>
          <p:cNvSpPr/>
          <p:nvPr/>
        </p:nvSpPr>
        <p:spPr>
          <a:xfrm>
            <a:off x="5830550" y="2543400"/>
            <a:ext cx="3457200" cy="1347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1c1ed6c0db_0_58"/>
          <p:cNvSpPr/>
          <p:nvPr/>
        </p:nvSpPr>
        <p:spPr>
          <a:xfrm>
            <a:off x="6754850" y="5236275"/>
            <a:ext cx="1495800" cy="171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1c1ed6c0db_0_58"/>
          <p:cNvSpPr/>
          <p:nvPr/>
        </p:nvSpPr>
        <p:spPr>
          <a:xfrm rot="-5400000">
            <a:off x="6983650" y="1580900"/>
            <a:ext cx="1158000" cy="3393600"/>
          </a:xfrm>
          <a:prstGeom prst="corner">
            <a:avLst>
              <a:gd fmla="val 170592" name="adj1"/>
              <a:gd fmla="val 84672" name="adj2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1ca7a8375f_0_37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21ca7a8375f_0_375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Routers and middlewares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54" name="Google Shape;1054;g21ca7a8375f_0_375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21ca7a8375f_0_375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g21ca7a8375f_0_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11874"/>
            <a:ext cx="8975240" cy="42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1ca7a8375f_0_38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g21ca7a8375f_0_384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Routers and middlewares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63" name="Google Shape;1063;g21ca7a8375f_0_384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21ca7a8375f_0_384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5" name="Google Shape;1065;g21ca7a8375f_0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51925"/>
            <a:ext cx="8401375" cy="4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1ca7a8375f_0_39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21ca7a8375f_0_393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Routers and middlewares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72" name="Google Shape;1072;g21ca7a8375f_0_393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g21ca7a8375f_0_393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4" name="Google Shape;1074;g21ca7a8375f_0_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05949"/>
            <a:ext cx="9197399" cy="42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1ca7a8375f_0_40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g21ca7a8375f_0_402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Routing [also] means routing the request along the middlewares chain…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81" name="Google Shape;1081;g21ca7a8375f_0_402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g21ca7a8375f_0_402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3" name="Google Shape;1083;g21ca7a8375f_0_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768825"/>
            <a:ext cx="7973652" cy="366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1ca7a8375f_0_41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g21ca7a8375f_0_418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[My] recommended app structure: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|- config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|- controllers </a:t>
            </a:r>
            <a:r>
              <a:rPr lang="iw-IL" sz="1800"/>
              <a:t>(contain the backend logic)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|- middlewares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|- routes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|- views </a:t>
            </a:r>
            <a:r>
              <a:rPr lang="iw-IL" sz="1800"/>
              <a:t>(we’ll learn that soon </a:t>
            </a:r>
            <a:r>
              <a:rPr lang="iw-IL" sz="1800"/>
              <a:t>enough</a:t>
            </a:r>
            <a:r>
              <a:rPr lang="iw-IL" sz="1800"/>
              <a:t> ;-), useless for API servers 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dk1"/>
                </a:solidFill>
              </a:rPr>
              <a:t>|- models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app.js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.gitignore </a:t>
            </a:r>
            <a:r>
              <a:rPr lang="iw-IL" sz="1800"/>
              <a:t>(ignore node_modules/)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package.json </a:t>
            </a:r>
            <a:r>
              <a:rPr lang="iw-IL" sz="1800"/>
              <a:t>(describe app)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README.md </a:t>
            </a:r>
            <a:r>
              <a:rPr lang="iw-IL" sz="1800"/>
              <a:t>(detailed instructions for </a:t>
            </a:r>
            <a:r>
              <a:rPr lang="iw-IL" sz="1800"/>
              <a:t>colleagues</a:t>
            </a:r>
            <a:r>
              <a:rPr lang="iw-IL" sz="1800"/>
              <a:t> how to start the app)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1ca7a8375f_0_54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g21ca7a8375f_0_547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[My] recommended app structure real world example: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96" name="Google Shape;1096;g21ca7a8375f_0_547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21ca7a8375f_0_547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8" name="Google Shape;1098;g21ca7a8375f_0_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250" y="2162376"/>
            <a:ext cx="2515400" cy="45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1ca7a8375f_0_41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g21ca7a8375f_0_410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Routing </a:t>
            </a:r>
            <a:r>
              <a:rPr lang="iw-IL" sz="2800"/>
              <a:t>exercise</a:t>
            </a:r>
            <a:r>
              <a:rPr lang="iw-IL" sz="2800"/>
              <a:t>: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w-IL" sz="2800"/>
              <a:t>create an app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w-IL" sz="2800"/>
              <a:t>create 2 routers</a:t>
            </a:r>
            <a:endParaRPr sz="2800"/>
          </a:p>
          <a:p>
            <a:pPr indent="-393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iw-IL" sz="2800"/>
              <a:t>admin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/dashboard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must be authenticated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log each request to admin.log</a:t>
            </a:r>
            <a:endParaRPr sz="2800"/>
          </a:p>
          <a:p>
            <a:pPr indent="-393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iw-IL" sz="2800"/>
              <a:t>guests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/welcome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/dashboard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use session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log each request to guests.log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251ac41663f_0_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g251ac41663f_0_0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Routing exercise: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w-IL" sz="2800"/>
              <a:t>create an app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w-IL" sz="2800"/>
              <a:t>create 2 routers</a:t>
            </a:r>
            <a:endParaRPr sz="2800"/>
          </a:p>
          <a:p>
            <a:pPr indent="-393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iw-IL" sz="2800"/>
              <a:t>users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GET /welcome (homepage for guests)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GET /dashboard (homepage for users)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GET /logout (ends with a redirect to /welcome)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POST /symbol (adds a symbol user wants to follow)</a:t>
            </a:r>
            <a:endParaRPr sz="2800"/>
          </a:p>
          <a:p>
            <a:pPr indent="-393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iw-IL" sz="2800"/>
              <a:t>github 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/ (will authenticate with Github)</a:t>
            </a:r>
            <a:endParaRPr sz="2800"/>
          </a:p>
          <a:p>
            <a:pPr indent="-39306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iw-IL" sz="2800"/>
              <a:t>/callback (github will use to pass auth data)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2006fd16ac_0_238"/>
          <p:cNvSpPr txBox="1"/>
          <p:nvPr/>
        </p:nvSpPr>
        <p:spPr>
          <a:xfrm>
            <a:off x="1474475" y="1322100"/>
            <a:ext cx="101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08 |</a:t>
            </a: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express Input Validation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1ca7a8375f_0_69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Input Validation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g21ca7a8375f_0_693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We’ll use JOI.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npm install joi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c1ed6c0db_0_7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1c1ed6c0db_0_75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2009. Internet gets big. Apache servers get slow.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86" name="Google Shape;186;g21c1ed6c0db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413" y="2113050"/>
            <a:ext cx="5125375" cy="388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1ca7a8375f_0_70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Input Validation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g21ca7a8375f_0_701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we have this controller function: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28" name="Google Shape;1128;g21ca7a8375f_0_701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21ca7a8375f_0_701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g21ca7a8375f_0_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1" y="2229939"/>
            <a:ext cx="10280425" cy="83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1ca7a8375f_0_71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Input Validation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g21ca7a8375f_0_711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chemeClr val="dk1"/>
                </a:solidFill>
              </a:rPr>
              <a:t>we create this validator: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37" name="Google Shape;1137;g21ca7a8375f_0_711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21ca7a8375f_0_711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g21ca7a8375f_0_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466544"/>
            <a:ext cx="10280424" cy="257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1ca7a8375f_0_72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Input Validation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g21ca7a8375f_0_720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Joi middleware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46" name="Google Shape;1146;g21ca7a8375f_0_720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21ca7a8375f_0_720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8" name="Google Shape;1148;g21ca7a8375f_0_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85250"/>
            <a:ext cx="10498499" cy="384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df75f48ecb_0_26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08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Input Validation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1df75f48ecb_0_269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Putting it all together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55" name="Google Shape;1155;g1df75f48ecb_0_269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g1df75f48ecb_0_269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g1df75f48ecb_0_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515626"/>
            <a:ext cx="10201375" cy="8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1ca7a8375f_0_73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08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Input Validation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g21ca7a8375f_0_731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Exercise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create a POST /user endpoint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validate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name required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email required and valid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birthdate required and valid date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use </a:t>
            </a:r>
            <a:r>
              <a:rPr lang="iw-IL" sz="2800" u="sng">
                <a:solidFill>
                  <a:schemeClr val="hlink"/>
                </a:solidFill>
                <a:hlinkClick r:id="rId3"/>
              </a:rPr>
              <a:t>https://joi.dev/api/?v=17.8.3</a:t>
            </a:r>
            <a:r>
              <a:rPr lang="iw-IL" sz="2800"/>
              <a:t> for reference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e3ce07f69f_0_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08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Input Validation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1e3ce07f69f_0_6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Exercise</a:t>
            </a:r>
            <a:endParaRPr sz="2800"/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create a POST /symbol endpoint</a:t>
            </a:r>
            <a:endParaRPr sz="2800"/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validate</a:t>
            </a:r>
            <a:endParaRPr sz="2800"/>
          </a:p>
          <a:p>
            <a:pPr indent="-3797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symbol 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string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required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exactly 3 characters long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alpha</a:t>
            </a:r>
            <a:r>
              <a:rPr lang="iw-IL" sz="2800"/>
              <a:t>numeric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upper case</a:t>
            </a:r>
            <a:endParaRPr sz="2800"/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use </a:t>
            </a:r>
            <a:r>
              <a:rPr lang="iw-IL" sz="2800" u="sng">
                <a:solidFill>
                  <a:schemeClr val="hlink"/>
                </a:solidFill>
                <a:hlinkClick r:id="rId3"/>
              </a:rPr>
              <a:t>https://joi.dev/api/?v=17.8.3</a:t>
            </a:r>
            <a:r>
              <a:rPr lang="iw-IL" sz="2800"/>
              <a:t> for reference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2006fd16ac_0_242"/>
          <p:cNvSpPr txBox="1"/>
          <p:nvPr/>
        </p:nvSpPr>
        <p:spPr>
          <a:xfrm>
            <a:off x="1474475" y="1322100"/>
            <a:ext cx="101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09 | express Views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1ca7a8375f_0_42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Views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g21ca7a8375f_0_425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Views.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If you’re developing an API, you don’t need views.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You simply: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181" name="Google Shape;1181;g21ca7a8375f_0_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3363913"/>
            <a:ext cx="65722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1ca7a8375f_0_55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Views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g21ca7a8375f_0_556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Otherwise, if you insist on SSR</a:t>
            </a:r>
            <a:r>
              <a:rPr lang="iw-IL" sz="2800"/>
              <a:t>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88" name="Google Shape;1188;g21ca7a8375f_0_556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g21ca7a8375f_0_556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0" name="Google Shape;1190;g21ca7a8375f_0_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495900"/>
            <a:ext cx="60960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1ca7a8375f_0_56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Views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g21ca7a8375f_0_565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Prepare your templates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97" name="Google Shape;1197;g21ca7a8375f_0_565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g21ca7a8375f_0_565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9" name="Google Shape;1199;g21ca7a8375f_0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273638"/>
            <a:ext cx="549592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c1ed6c0db_0_8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1c1ed6c0db_0_88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Ryan Dahl’s idea: Node.js 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93" name="Google Shape;193;g21c1ed6c0db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058300"/>
            <a:ext cx="20955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1ca7a8375f_0_57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Views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g21ca7a8375f_0_574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And render them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06" name="Google Shape;1206;g21ca7a8375f_0_574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g21ca7a8375f_0_574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8" name="Google Shape;1208;g21ca7a8375f_0_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390925"/>
            <a:ext cx="420052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1ca7a8375f_0_58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Views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g21ca7a8375f_0_583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Views </a:t>
            </a:r>
            <a:r>
              <a:rPr lang="iw-IL" sz="2800"/>
              <a:t>exercise</a:t>
            </a:r>
            <a:r>
              <a:rPr lang="iw-IL" sz="2800"/>
              <a:t>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create two endpoints: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/welcome</a:t>
            </a:r>
            <a:endParaRPr sz="2800"/>
          </a:p>
          <a:p>
            <a:pPr indent="-406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contains a “connect with Github” button/link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/dashboard</a:t>
            </a:r>
            <a:endParaRPr sz="2800"/>
          </a:p>
          <a:p>
            <a:pPr indent="-406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iw-IL" sz="2800">
                <a:solidFill>
                  <a:schemeClr val="dk1"/>
                </a:solidFill>
              </a:rPr>
              <a:t>contains input to add new symbol</a:t>
            </a:r>
            <a:endParaRPr sz="2800">
              <a:solidFill>
                <a:schemeClr val="dk1"/>
              </a:solidFill>
            </a:endParaRPr>
          </a:p>
          <a:p>
            <a:pPr indent="-406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contains userSymbols table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2006fd16ac_0_246"/>
          <p:cNvSpPr txBox="1"/>
          <p:nvPr/>
        </p:nvSpPr>
        <p:spPr>
          <a:xfrm>
            <a:off x="1474475" y="1322100"/>
            <a:ext cx="101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| express Config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2006fd16ac_0_13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Config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g22006fd16ac_0_130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Two popular solutions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config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dotenv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we’ll use config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npm install config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2006fd16ac_0_13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Config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g22006fd16ac_0_137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Config demo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df75f48ecb_0_14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Config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g1df75f48ecb_0_148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Config exercise</a:t>
            </a:r>
            <a:endParaRPr sz="2800"/>
          </a:p>
          <a:p>
            <a:pPr indent="-3797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github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clientId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secret</a:t>
            </a:r>
            <a:endParaRPr sz="2800"/>
          </a:p>
          <a:p>
            <a:pPr indent="-3797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mysql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host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user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password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database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port</a:t>
            </a:r>
            <a:endParaRPr sz="2800"/>
          </a:p>
          <a:p>
            <a:pPr indent="-3797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mongo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host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port</a:t>
            </a:r>
            <a:endParaRPr sz="2800"/>
          </a:p>
          <a:p>
            <a:pPr indent="-37973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db</a:t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2006fd16ac_0_250"/>
          <p:cNvSpPr txBox="1"/>
          <p:nvPr/>
        </p:nvSpPr>
        <p:spPr>
          <a:xfrm>
            <a:off x="1474475" y="1322100"/>
            <a:ext cx="101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 | MySQL with Node.js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1ca7a8375f_0_43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g21ca7a8375f_0_433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Let’s start a </a:t>
            </a:r>
            <a:r>
              <a:rPr lang="iw-IL" sz="2800"/>
              <a:t>local MySQL server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49" name="Google Shape;1249;g21ca7a8375f_0_433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g21ca7a8375f_0_433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1" name="Google Shape;1251;g21ca7a8375f_0_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48378"/>
            <a:ext cx="3342999" cy="431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1ca7a8375f_0_44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g21ca7a8375f_0_442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Install MySQL npm module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&gt; npm install mysql2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(mysql2 is simpler than mysql…)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1ca7a8375f_0_45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g21ca7a8375f_0_455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Let’s connect to MySQL from node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64" name="Google Shape;1264;g21ca7a8375f_0_455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21ca7a8375f_0_455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6" name="Google Shape;1266;g21ca7a8375f_0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252138"/>
            <a:ext cx="54578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c1ed6c0db_0_28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1c1ed6c0db_0_283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Ryan Dahl’s idea: Node.js 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00" name="Google Shape;200;g21c1ed6c0db_0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86900"/>
            <a:ext cx="3900801" cy="249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1c1ed6c0db_0_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700" y="2969200"/>
            <a:ext cx="1814676" cy="113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1c1ed6c0db_0_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477" y="1740800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1c1ed6c0db_0_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1625" y="3047500"/>
            <a:ext cx="1814675" cy="1207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g21c1ed6c0db_0_283"/>
          <p:cNvCxnSpPr>
            <a:stCxn id="200" idx="3"/>
          </p:cNvCxnSpPr>
          <p:nvPr/>
        </p:nvCxnSpPr>
        <p:spPr>
          <a:xfrm>
            <a:off x="5417601" y="3536287"/>
            <a:ext cx="1062000" cy="2100"/>
          </a:xfrm>
          <a:prstGeom prst="straightConnector1">
            <a:avLst/>
          </a:prstGeom>
          <a:noFill/>
          <a:ln cap="flat" cmpd="sng" w="1143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1ca7a8375f_0_46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g21ca7a8375f_0_463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Callbacks are so 2009…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Let’s promisify them.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73" name="Google Shape;1273;g21ca7a8375f_0_463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g21ca7a8375f_0_463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5" name="Google Shape;1275;g21ca7a8375f_0_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946050"/>
            <a:ext cx="763905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1ca7a8375f_0_47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g21ca7a8375f_0_472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or… we can use… ;-) but we won’t for this course.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82" name="Google Shape;1282;g21ca7a8375f_0_472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21ca7a8375f_0_472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g21ca7a8375f_0_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427700"/>
            <a:ext cx="524827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21ca7a8375f_0_48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g21ca7a8375f_0_482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Create a users table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iw-IL" sz="2400"/>
              <a:t>CREATE TABLE users (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iw-IL" sz="2400"/>
              <a:t>       id int auto_increment,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iw-IL" sz="2400"/>
              <a:t>       username varchar(255) not null,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iw-IL" sz="2400"/>
              <a:t>       primary key (id)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iw-IL" sz="2400"/>
              <a:t>     ) 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iw-IL" sz="2400">
                <a:solidFill>
                  <a:schemeClr val="dk1"/>
                </a:solidFill>
              </a:rPr>
              <a:t>CREATE TABLE users_symbols (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chemeClr val="dk1"/>
                </a:solidFill>
              </a:rPr>
              <a:t>       id int auto_increment,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chemeClr val="dk1"/>
                </a:solidFill>
              </a:rPr>
              <a:t>	user_id int not null,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iw-IL" sz="2400">
                <a:solidFill>
                  <a:schemeClr val="dk1"/>
                </a:solidFill>
              </a:rPr>
              <a:t>symbol varchar(3) not null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iw-IL" sz="2400">
                <a:solidFill>
                  <a:schemeClr val="dk1"/>
                </a:solidFill>
              </a:rPr>
              <a:t>       primary key (id)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iw-IL" sz="2400">
                <a:solidFill>
                  <a:schemeClr val="dk1"/>
                </a:solidFill>
              </a:rPr>
              <a:t>     ) 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291" name="Google Shape;1291;g21ca7a8375f_0_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388" y="1633663"/>
            <a:ext cx="26765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1ca7a8375f_0_49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g21ca7a8375f_0_496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insert a user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1ca7a8375f_0_50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g21ca7a8375f_0_504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insert two users in a row.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1ca7a8375f_0_51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g21ca7a8375f_0_511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What were we missing?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Transaction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1ca7a8375f_0_51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g21ca7a8375f_0_518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Insert two users in a row within a transaction.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demonstrate: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a rollback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a commit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21ca7a8375f_0_53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g21ca7a8375f_0_532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Should we use connection pooling in express apps?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Think carefully.</a:t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1ca7a8375f_0_53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g21ca7a8375f_0_539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Connection pooling</a:t>
            </a:r>
            <a:endParaRPr sz="2800"/>
          </a:p>
        </p:txBody>
      </p:sp>
      <p:sp>
        <p:nvSpPr>
          <p:cNvPr id="1328" name="Google Shape;1328;g21ca7a8375f_0_539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g21ca7a8375f_0_539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0" name="Google Shape;1330;g21ca7a8375f_0_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800" y="1485600"/>
            <a:ext cx="3370901" cy="52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1ca7a8375f_0_52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g21ca7a8375f_0_525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Build an express middleware that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connects to MySQL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starts a transaction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commit on success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rollback on failure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c1ed6c0db_0_10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1c1ed6c0db_0_100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Node.js Event Loop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11" name="Google Shape;211;g21c1ed6c0db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275" y="2058300"/>
            <a:ext cx="72116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2006fd16ac_0_254"/>
          <p:cNvSpPr txBox="1"/>
          <p:nvPr/>
        </p:nvSpPr>
        <p:spPr>
          <a:xfrm>
            <a:off x="1474475" y="1322100"/>
            <a:ext cx="101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 | MongoDB with Node.js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1ca7a8375f_0_59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g21ca7a8375f_0_594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MongoDB is a document nosql database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documents are stored in collections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collections are schemaless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yet fully indexable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Working with MongoDB, node server and javascript client was the </a:t>
            </a:r>
            <a:r>
              <a:rPr lang="iw-IL" sz="2800"/>
              <a:t>original</a:t>
            </a:r>
            <a:r>
              <a:rPr lang="iw-IL" sz="2800"/>
              <a:t> “FullStack” stack. JS from db to server to client.</a:t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1ca7a8375f_0_60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g21ca7a8375f_0_602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lang="iw-IL" sz="2800"/>
              <a:t>Start a local mongo server: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run --name mongodb -e MONGO_INITDB_DATABASE=mymongo -d -p 27017:27017 mongo:latest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1ca7a8375f_0_61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g21ca7a8375f_0_610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We’ll </a:t>
            </a:r>
            <a:r>
              <a:rPr lang="iw-IL" sz="2800"/>
              <a:t>work</a:t>
            </a:r>
            <a:r>
              <a:rPr lang="iw-IL" sz="2800"/>
              <a:t> with mongoose.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npm install mongoose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let’s connect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360" name="Google Shape;1360;g21ca7a8375f_0_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3241963"/>
            <a:ext cx="684847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1ca7a8375f_0_62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g21ca7a8375f_0_629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Let’s define a user schema: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67" name="Google Shape;1367;g21ca7a8375f_0_629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g21ca7a8375f_0_629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9" name="Google Shape;1369;g21ca7a8375f_0_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359813"/>
            <a:ext cx="31813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g21ca7a8375f_0_6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788" y="5190063"/>
            <a:ext cx="446722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1ca7a8375f_0_61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g21ca7a8375f_0_619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Let’s define a model derived from this schema: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77" name="Google Shape;1377;g21ca7a8375f_0_619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g21ca7a8375f_0_619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9" name="Google Shape;1379;g21ca7a8375f_0_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538775"/>
            <a:ext cx="47815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1ca7a8375f_0_63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g21ca7a8375f_0_639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Now let’s CRUD!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create a user and save it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86" name="Google Shape;1386;g21ca7a8375f_0_639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g21ca7a8375f_0_639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8" name="Google Shape;1388;g21ca7a8375f_0_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838450"/>
            <a:ext cx="55435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1ca7a8375f_0_65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g21ca7a8375f_0_658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Now let’s CRUD!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Let’s read the user we just created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95" name="Google Shape;1395;g21ca7a8375f_0_658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g21ca7a8375f_0_658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7" name="Google Shape;1397;g21ca7a8375f_0_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824150"/>
            <a:ext cx="741997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1ca7a8375f_0_64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g21ca7a8375f_0_648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Now let’s CRUD!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Let’s read all users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404" name="Google Shape;1404;g21ca7a8375f_0_648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g21ca7a8375f_0_648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6" name="Google Shape;1406;g21ca7a8375f_0_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750450"/>
            <a:ext cx="68008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1ca7a8375f_0_66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g21ca7a8375f_0_667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Now let’s CRUD!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Let’s update a user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413" name="Google Shape;1413;g21ca7a8375f_0_667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g21ca7a8375f_0_667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5" name="Google Shape;1415;g21ca7a8375f_0_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835200"/>
            <a:ext cx="67627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c1ed6c0db_0_12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1c1ed6c0db_0_121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Did it work? Hell yeah!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18" name="Google Shape;218;g21c1ed6c0db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10700"/>
            <a:ext cx="4158549" cy="25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1c1ed6c0db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750" y="2210700"/>
            <a:ext cx="4493249" cy="26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1ca7a8375f_0_68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g21ca7a8375f_0_684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Now let’s CRUD!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Let’s remove the user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422" name="Google Shape;1422;g21ca7a8375f_0_684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g21ca7a8375f_0_684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4" name="Google Shape;1424;g21ca7a8375f_0_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749438"/>
            <a:ext cx="530542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2006fd16ac_0_258"/>
          <p:cNvSpPr txBox="1"/>
          <p:nvPr/>
        </p:nvSpPr>
        <p:spPr>
          <a:xfrm>
            <a:off x="1474475" y="1322100"/>
            <a:ext cx="101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 | User authentication with Node.js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2006fd16ac_0_8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Authentication with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g22006fd16ac_0_80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Industry standard: passportjs.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2006fd16ac_0_8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Authentication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g22006fd16ac_0_89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Auth middleware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442" name="Google Shape;1442;g22006fd16ac_0_89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22006fd16ac_0_89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g22006fd16ac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21556"/>
            <a:ext cx="4556600" cy="447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2006fd16ac_0_9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Authentication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g22006fd16ac_0_97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App using our auth middleware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451" name="Google Shape;1451;g22006fd16ac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84577"/>
            <a:ext cx="2607600" cy="44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2006fd16ac_0_10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Authentication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g22006fd16ac_0_106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Passport exercise: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implement /signup and /login using either mysql or mongodb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when the user is logged in, show a welcome {email} message on the /dashboard page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458" name="Google Shape;1458;g22006fd16ac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4184725"/>
            <a:ext cx="65055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e3ce07f69f_0_1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13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Authentication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g1e3ce07f69f_0_11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Passport exercise: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implement /signup and /login using mysql and github as auth provider (</a:t>
            </a:r>
            <a:r>
              <a:rPr lang="iw-IL" sz="2800" u="sng">
                <a:solidFill>
                  <a:schemeClr val="hlink"/>
                </a:solidFill>
                <a:hlinkClick r:id="rId3"/>
              </a:rPr>
              <a:t>https://www.passportjs.org/packages/passport-github2/</a:t>
            </a:r>
            <a:r>
              <a:rPr lang="iw-IL" sz="2800"/>
              <a:t>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when the user is logged in, show a welcome {email} message on the /dashboard page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465" name="Google Shape;1465;g1e3ce07f69f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788" y="4870525"/>
            <a:ext cx="65055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2006fd16ac_0_262"/>
          <p:cNvSpPr txBox="1"/>
          <p:nvPr/>
        </p:nvSpPr>
        <p:spPr>
          <a:xfrm>
            <a:off x="1474475" y="1322100"/>
            <a:ext cx="10115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 |</a:t>
            </a: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Real Time with Node.js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2006fd16ac_0_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with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g22006fd16ac_0_0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g22006fd16ac_0_0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8" name="Google Shape;1478;g22006fd16a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1656025"/>
            <a:ext cx="966787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2006fd16ac_0_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g22006fd16ac_0_9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g22006fd16ac_0_9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g22006fd16ac_0_9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We’ll use socket.io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More than just websockets framework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enables fallback to other methods (polling)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cluster enabled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c1ed6c0db_0_11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1c1ed6c0db_0_112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Let’s play. What we need.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26" name="Google Shape;226;g21c1ed6c0db_0_112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nvm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npx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2006fd16ac_0_1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g22006fd16ac_0_17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g22006fd16ac_0_17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g22006fd16ac_0_17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socket.io server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npm install socket.io</a:t>
            </a:r>
            <a:endParaRPr sz="2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2006fd16ac_0_2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g22006fd16ac_0_25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g22006fd16ac_0_25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g22006fd16ac_0_25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basic server</a:t>
            </a:r>
            <a:endParaRPr sz="2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503" name="Google Shape;1503;g22006fd16ac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99780"/>
            <a:ext cx="4091551" cy="45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2006fd16ac_0_3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g22006fd16ac_0_34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g22006fd16ac_0_34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g22006fd16ac_0_34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basic client</a:t>
            </a:r>
            <a:endParaRPr sz="2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512" name="Google Shape;1512;g22006fd16ac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248400"/>
            <a:ext cx="94202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006fd16ac_0_4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g22006fd16ac_0_43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g22006fd16ac_0_43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g22006fd16ac_0_43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server disconnect aware</a:t>
            </a:r>
            <a:endParaRPr sz="2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521" name="Google Shape;1521;g22006fd16ac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82875"/>
            <a:ext cx="47815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2006fd16ac_0_5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g22006fd16ac_0_52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g22006fd16ac_0_52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g22006fd16ac_0_52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server emit events to clients</a:t>
            </a:r>
            <a:endParaRPr sz="2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530" name="Google Shape;1530;g22006fd16ac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401313"/>
            <a:ext cx="574357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2006fd16ac_0_6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g22006fd16ac_0_61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g22006fd16ac_0_61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g22006fd16ac_0_61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client receives emitted events from server</a:t>
            </a:r>
            <a:endParaRPr sz="2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539" name="Google Shape;1539;g22006fd16ac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98" y="2136975"/>
            <a:ext cx="7780249" cy="45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2006fd16ac_0_7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g22006fd16ac_0_70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g22006fd16ac_0_70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g22006fd16ac_0_70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Exercise</a:t>
            </a:r>
            <a:r>
              <a:rPr lang="iw-IL" sz="2800"/>
              <a:t>:</a:t>
            </a:r>
            <a:endParaRPr sz="2800"/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an express app with a single GET /</a:t>
            </a:r>
            <a:endParaRPr sz="2800"/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returns a socket aware page with a placeholder &lt;p&gt; tag</a:t>
            </a:r>
            <a:endParaRPr sz="2800"/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scrape </a:t>
            </a:r>
            <a:r>
              <a:rPr lang="iw-IL" sz="2800" u="sng">
                <a:solidFill>
                  <a:schemeClr val="hlink"/>
                </a:solidFill>
                <a:hlinkClick r:id="rId3"/>
              </a:rPr>
              <a:t>https://www.google.com/search?q=bitcoin+to+usd</a:t>
            </a:r>
            <a:r>
              <a:rPr lang="iw-IL" sz="2800"/>
              <a:t> regularly (each 10 secs) to get the current BTC rate</a:t>
            </a:r>
            <a:endParaRPr sz="2800"/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emit the rate to the clients</a:t>
            </a:r>
            <a:endParaRPr sz="2800"/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clients should always show current BTC rate</a:t>
            </a:r>
            <a:endParaRPr sz="2800"/>
          </a:p>
          <a:p>
            <a:pPr indent="-3797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use cheeriojs (npm install cheerio)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548" name="Google Shape;1548;g22006fd16ac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00" y="5018225"/>
            <a:ext cx="75057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22006fd16ac_0_266"/>
          <p:cNvSpPr txBox="1"/>
          <p:nvPr/>
        </p:nvSpPr>
        <p:spPr>
          <a:xfrm>
            <a:off x="1474475" y="1322100"/>
            <a:ext cx="10115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 | Testing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1df75f48ecb_0_163"/>
          <p:cNvSpPr txBox="1"/>
          <p:nvPr>
            <p:ph type="title"/>
          </p:nvPr>
        </p:nvSpPr>
        <p:spPr>
          <a:xfrm>
            <a:off x="1524001" y="8865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9" name="Google Shape;1559;g1df75f48ecb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96196"/>
            <a:ext cx="4364791" cy="505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1cbad6961b_0_0"/>
          <p:cNvSpPr txBox="1"/>
          <p:nvPr>
            <p:ph type="title"/>
          </p:nvPr>
        </p:nvSpPr>
        <p:spPr>
          <a:xfrm>
            <a:off x="1524001" y="8865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5" name="Google Shape;1565;g21cbad6961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27396"/>
            <a:ext cx="16573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ca7a8375f_0_10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1ca7a8375f_0_104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Let’s play. What we need.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33" name="Google Shape;233;g21ca7a8375f_0_104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–version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 –version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nvm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⁻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nvm list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⁻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nvm install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⁻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nvm use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npx cowsay helloworld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word about nodemon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1df75f48ecb_0_170"/>
          <p:cNvSpPr txBox="1"/>
          <p:nvPr>
            <p:ph type="title"/>
          </p:nvPr>
        </p:nvSpPr>
        <p:spPr>
          <a:xfrm>
            <a:off x="1524001" y="8865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1" name="Google Shape;1571;g1df75f48ecb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553196"/>
            <a:ext cx="3750611" cy="5057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df75f48ecb_0_177"/>
          <p:cNvSpPr txBox="1"/>
          <p:nvPr>
            <p:ph type="title"/>
          </p:nvPr>
        </p:nvSpPr>
        <p:spPr>
          <a:xfrm>
            <a:off x="1524001" y="8865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7" name="Google Shape;1577;g1df75f48ecb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574396"/>
            <a:ext cx="4654935" cy="5057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df75f48ecb_0_183"/>
          <p:cNvSpPr txBox="1"/>
          <p:nvPr>
            <p:ph type="title"/>
          </p:nvPr>
        </p:nvSpPr>
        <p:spPr>
          <a:xfrm>
            <a:off x="1524001" y="8865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g1df75f48ecb_0_183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Exercise: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test the passport app</a:t>
            </a:r>
            <a:endParaRPr sz="2800"/>
          </a:p>
          <a:p>
            <a:pPr indent="-3663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signup</a:t>
            </a:r>
            <a:endParaRPr sz="2800"/>
          </a:p>
          <a:p>
            <a:pPr indent="-36639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missing params</a:t>
            </a:r>
            <a:endParaRPr sz="2800"/>
          </a:p>
          <a:p>
            <a:pPr indent="-36639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successful signup</a:t>
            </a:r>
            <a:endParaRPr sz="2800"/>
          </a:p>
          <a:p>
            <a:pPr indent="-3663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login</a:t>
            </a:r>
            <a:endParaRPr sz="2800"/>
          </a:p>
          <a:p>
            <a:pPr indent="-36639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wrong</a:t>
            </a:r>
            <a:r>
              <a:rPr lang="iw-IL" sz="2800"/>
              <a:t> username/password</a:t>
            </a:r>
            <a:endParaRPr sz="2800"/>
          </a:p>
          <a:p>
            <a:pPr indent="-36639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iw-IL" sz="2800">
                <a:solidFill>
                  <a:schemeClr val="dk1"/>
                </a:solidFill>
              </a:rPr>
              <a:t>successful login</a:t>
            </a:r>
            <a:endParaRPr sz="2800">
              <a:solidFill>
                <a:schemeClr val="dk1"/>
              </a:solidFill>
            </a:endParaRPr>
          </a:p>
          <a:p>
            <a:pPr indent="-3663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iw-IL" sz="2800">
                <a:solidFill>
                  <a:schemeClr val="dk1"/>
                </a:solidFill>
              </a:rPr>
              <a:t>dashboard</a:t>
            </a:r>
            <a:endParaRPr sz="2800">
              <a:solidFill>
                <a:schemeClr val="dk1"/>
              </a:solidFill>
            </a:endParaRPr>
          </a:p>
          <a:p>
            <a:pPr indent="-366394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iw-IL" sz="2800">
                <a:solidFill>
                  <a:schemeClr val="dk1"/>
                </a:solidFill>
              </a:rPr>
              <a:t>verify the “welcome {email}” is rendered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2006fd16ac_0_270"/>
          <p:cNvSpPr txBox="1"/>
          <p:nvPr/>
        </p:nvSpPr>
        <p:spPr>
          <a:xfrm>
            <a:off x="1474475" y="1322100"/>
            <a:ext cx="10115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 | Deployment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df75f48ecb_0_15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g1df75f48ecb_0_153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g1df75f48ecb_0_153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g1df75f48ecb_0_153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Let’s deploy this demo app: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598" name="Google Shape;1598;g1df75f48ecb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185850"/>
            <a:ext cx="22383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1cbad6961b_0_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g21cbad6961b_0_9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g21cbad6961b_0_9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g21cbad6961b_0_9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The js file: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607" name="Google Shape;1607;g21cbad6961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073750"/>
            <a:ext cx="6242524" cy="471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1cbad6961b_0_1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g21cbad6961b_0_18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g21cbad6961b_0_18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g21cbad6961b_0_18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The package.json file: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616" name="Google Shape;1616;g21cbad6961b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395163"/>
            <a:ext cx="55816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1cbad6961b_0_2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g21cbad6961b_0_27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g21cbad6961b_0_27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g21cbad6961b_0_27"/>
          <p:cNvSpPr txBox="1"/>
          <p:nvPr/>
        </p:nvSpPr>
        <p:spPr>
          <a:xfrm>
            <a:off x="1625450" y="1432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The Dockerfile: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625" name="Google Shape;1625;g21cbad6961b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50" y="2147200"/>
            <a:ext cx="48577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1cbad6961b_0_3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g21cbad6961b_0_36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g21cbad6961b_0_36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g21cbad6961b_0_36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The .dockerignore file: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634" name="Google Shape;1634;g21cbad6961b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68313"/>
            <a:ext cx="51435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21cbad6961b_0_5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g21cbad6961b_0_51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g21cbad6961b_0_51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g21cbad6961b_0_51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The docker-compose file: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643" name="Google Shape;1643;g21cbad6961b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350" y="259523"/>
            <a:ext cx="4738049" cy="646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1cbad6961b_0_236"/>
          <p:cNvSpPr txBox="1"/>
          <p:nvPr>
            <p:ph type="title"/>
          </p:nvPr>
        </p:nvSpPr>
        <p:spPr>
          <a:xfrm>
            <a:off x="1342100" y="10960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About me | Shahar Solomianik</a:t>
            </a:r>
            <a:endParaRPr sz="2800"/>
          </a:p>
        </p:txBody>
      </p:sp>
      <p:graphicFrame>
        <p:nvGraphicFramePr>
          <p:cNvPr id="39" name="Google Shape;39;g21cbad6961b_0_236"/>
          <p:cNvGraphicFramePr/>
          <p:nvPr/>
        </p:nvGraphicFramePr>
        <p:xfrm>
          <a:off x="1342100" y="1785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{48587746-7CAE-492C-A915-776C7A862094}</a:tableStyleId>
              </a:tblPr>
              <a:tblGrid>
                <a:gridCol w="1596750"/>
                <a:gridCol w="1510425"/>
                <a:gridCol w="1155175"/>
                <a:gridCol w="1485700"/>
                <a:gridCol w="1741275"/>
                <a:gridCol w="1932275"/>
              </a:tblGrid>
              <a:tr h="9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/>
                        <a:t>Language</a:t>
                      </a:r>
                      <a:endParaRPr b="1" sz="2000"/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PowerBuilder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Java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PHP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JavaScript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TypeScript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7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/>
                        <a:t>Server</a:t>
                      </a:r>
                      <a:endParaRPr b="1" sz="2000"/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WindowsNT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J2EE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Apache/lighty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Node.js/express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Nest.js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95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/>
                        <a:t>Database</a:t>
                      </a:r>
                      <a:endParaRPr b="1" sz="2000"/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SQLAnywhere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Oracle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MySQL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MongoDB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Postgres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70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/>
                        <a:t>Platform</a:t>
                      </a:r>
                      <a:endParaRPr b="1" sz="2000"/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Client/Server</a:t>
                      </a:r>
                      <a:endParaRPr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Dedicated Server</a:t>
                      </a:r>
                      <a:endParaRPr sz="1600"/>
                    </a:p>
                  </a:txBody>
                  <a:tcPr marT="91425" marB="91425" marR="91425" marL="91425" anchor="ctr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AWS</a:t>
                      </a:r>
                      <a:endParaRPr sz="1600"/>
                    </a:p>
                  </a:txBody>
                  <a:tcPr marT="91425" marB="91425" marR="91425" marL="91425" anchor="ctr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Heroku</a:t>
                      </a:r>
                      <a:endParaRPr sz="1600"/>
                    </a:p>
                  </a:txBody>
                  <a:tcPr marT="91425" marB="91425" marR="91425" marL="91425" anchor="ctr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-IL" sz="1600"/>
                        <a:t>K8s/docker/ microservices/faas</a:t>
                      </a:r>
                      <a:endParaRPr sz="1600"/>
                    </a:p>
                  </a:txBody>
                  <a:tcPr marT="91425" marB="91425" marR="91425" marL="91425" anchor="ctr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/>
                        <a:t>1997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/>
                        <a:t>1999</a:t>
                      </a:r>
                      <a:endParaRPr b="1" sz="2000"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/>
                        <a:t>2004</a:t>
                      </a:r>
                      <a:endParaRPr b="1" sz="2000"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/>
                        <a:t>2014</a:t>
                      </a:r>
                      <a:endParaRPr b="1" sz="2000"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/>
                        <a:t>2019</a:t>
                      </a:r>
                      <a:endParaRPr b="1" sz="2000"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006fd16ac_0_11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2006fd16ac_0_115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Run node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40" name="Google Shape;240;g22006fd16ac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78900"/>
            <a:ext cx="37719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1cbad6961b_0_6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g21cbad6961b_0_60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g21cbad6961b_0_60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g21cbad6961b_0_60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The result: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652" name="Google Shape;1652;g21cbad6961b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326999"/>
            <a:ext cx="4314150" cy="432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21cbad6961b_0_7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g21cbad6961b_0_70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g21cbad6961b_0_70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g21cbad6961b_0_70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Exercise</a:t>
            </a:r>
            <a:r>
              <a:rPr lang="iw-IL" sz="2800"/>
              <a:t>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Deploy an express app that connects to mysql (the passport one is a good candidate…)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show it works by </a:t>
            </a:r>
            <a:r>
              <a:rPr lang="iw-IL" sz="2800"/>
              <a:t>manipulating data online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2006fd16ac_0_274"/>
          <p:cNvSpPr txBox="1"/>
          <p:nvPr/>
        </p:nvSpPr>
        <p:spPr>
          <a:xfrm>
            <a:off x="1474475" y="1322100"/>
            <a:ext cx="10115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 | Microservices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1cbad6961b_0_82"/>
          <p:cNvSpPr txBox="1"/>
          <p:nvPr>
            <p:ph type="title"/>
          </p:nvPr>
        </p:nvSpPr>
        <p:spPr>
          <a:xfrm>
            <a:off x="311675" y="1568575"/>
            <a:ext cx="114657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What’s wrong with Monolithic apps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2" name="Google Shape;1672;g21cbad6961b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750" y="2176450"/>
            <a:ext cx="4395949" cy="420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g21cbad6961b_0_82"/>
          <p:cNvSpPr txBox="1"/>
          <p:nvPr>
            <p:ph idx="2"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21cbad6961b_0_90"/>
          <p:cNvSpPr txBox="1"/>
          <p:nvPr>
            <p:ph type="title"/>
          </p:nvPr>
        </p:nvSpPr>
        <p:spPr>
          <a:xfrm>
            <a:off x="1516800" y="16580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/>
              <a:t>What’s good about Monolithic apps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g21cbad6961b_0_90"/>
          <p:cNvSpPr txBox="1"/>
          <p:nvPr>
            <p:ph idx="1" type="body"/>
          </p:nvPr>
        </p:nvSpPr>
        <p:spPr>
          <a:xfrm>
            <a:off x="1516800" y="2403250"/>
            <a:ext cx="85206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Easy deployment.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Easy e2e testing.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Collateral functionalities like logging, caching, security etc. are implemented once.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Performance advantage as parts of the system interact directly with each other, with no network latency.</a:t>
            </a:r>
            <a:endParaRPr sz="2000"/>
          </a:p>
        </p:txBody>
      </p:sp>
      <p:sp>
        <p:nvSpPr>
          <p:cNvPr id="1681" name="Google Shape;1681;g21cbad6961b_0_90"/>
          <p:cNvSpPr txBox="1"/>
          <p:nvPr>
            <p:ph idx="2"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21cbad6961b_0_100"/>
          <p:cNvSpPr txBox="1"/>
          <p:nvPr>
            <p:ph type="title"/>
          </p:nvPr>
        </p:nvSpPr>
        <p:spPr>
          <a:xfrm>
            <a:off x="1516800" y="1634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What’s wrong with Monolithic apps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g21cbad6961b_0_100"/>
          <p:cNvSpPr txBox="1"/>
          <p:nvPr>
            <p:ph idx="1" type="body"/>
          </p:nvPr>
        </p:nvSpPr>
        <p:spPr>
          <a:xfrm>
            <a:off x="1622800" y="2282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Development and maintenance become ever more complicated as code base grows.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CI/CD (mostly CD) is hard to achieve.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Difficult to scale.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One bug can crash the entire system (tight coupling)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Adoption of new tech is hard.</a:t>
            </a:r>
            <a:endParaRPr sz="2000"/>
          </a:p>
        </p:txBody>
      </p:sp>
      <p:sp>
        <p:nvSpPr>
          <p:cNvPr id="1689" name="Google Shape;1689;g21cbad6961b_0_100"/>
          <p:cNvSpPr txBox="1"/>
          <p:nvPr>
            <p:ph idx="2"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1cbad6961b_0_108"/>
          <p:cNvSpPr txBox="1"/>
          <p:nvPr>
            <p:ph type="title"/>
          </p:nvPr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Welcome Microservices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6" name="Google Shape;1696;g21cbad6961b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700" y="2586500"/>
            <a:ext cx="3952200" cy="39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g21cbad6961b_0_108"/>
          <p:cNvSpPr txBox="1"/>
          <p:nvPr>
            <p:ph idx="2"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3" name="Google Shape;1703;g21cbad6961b_0_116"/>
          <p:cNvCxnSpPr/>
          <p:nvPr/>
        </p:nvCxnSpPr>
        <p:spPr>
          <a:xfrm>
            <a:off x="5863950" y="2005050"/>
            <a:ext cx="6900" cy="40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4" name="Google Shape;1704;g21cbad6961b_0_116"/>
          <p:cNvSpPr/>
          <p:nvPr/>
        </p:nvSpPr>
        <p:spPr>
          <a:xfrm>
            <a:off x="2226725" y="2111025"/>
            <a:ext cx="2476500" cy="37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g21cbad6961b_0_116"/>
          <p:cNvSpPr/>
          <p:nvPr/>
        </p:nvSpPr>
        <p:spPr>
          <a:xfrm>
            <a:off x="2519525" y="2442633"/>
            <a:ext cx="1890900" cy="66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Users module</a:t>
            </a:r>
            <a:endParaRPr/>
          </a:p>
        </p:txBody>
      </p:sp>
      <p:sp>
        <p:nvSpPr>
          <p:cNvPr id="1706" name="Google Shape;1706;g21cbad6961b_0_116"/>
          <p:cNvSpPr/>
          <p:nvPr/>
        </p:nvSpPr>
        <p:spPr>
          <a:xfrm>
            <a:off x="2519563" y="3566633"/>
            <a:ext cx="1890900" cy="66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Tasks module</a:t>
            </a:r>
            <a:endParaRPr/>
          </a:p>
        </p:txBody>
      </p:sp>
      <p:sp>
        <p:nvSpPr>
          <p:cNvPr id="1707" name="Google Shape;1707;g21cbad6961b_0_116"/>
          <p:cNvSpPr/>
          <p:nvPr/>
        </p:nvSpPr>
        <p:spPr>
          <a:xfrm>
            <a:off x="2519525" y="4731458"/>
            <a:ext cx="1890900" cy="66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UI module</a:t>
            </a:r>
            <a:endParaRPr/>
          </a:p>
        </p:txBody>
      </p:sp>
      <p:sp>
        <p:nvSpPr>
          <p:cNvPr id="1708" name="Google Shape;1708;g21cbad6961b_0_116"/>
          <p:cNvSpPr/>
          <p:nvPr/>
        </p:nvSpPr>
        <p:spPr>
          <a:xfrm>
            <a:off x="4912089" y="3560225"/>
            <a:ext cx="880200" cy="7549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g21cbad6961b_0_116"/>
          <p:cNvSpPr txBox="1"/>
          <p:nvPr/>
        </p:nvSpPr>
        <p:spPr>
          <a:xfrm>
            <a:off x="4937826" y="3711750"/>
            <a:ext cx="88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Central DB</a:t>
            </a:r>
            <a:endParaRPr/>
          </a:p>
        </p:txBody>
      </p:sp>
      <p:sp>
        <p:nvSpPr>
          <p:cNvPr id="1710" name="Google Shape;1710;g21cbad6961b_0_116"/>
          <p:cNvSpPr/>
          <p:nvPr/>
        </p:nvSpPr>
        <p:spPr>
          <a:xfrm>
            <a:off x="6750025" y="2442633"/>
            <a:ext cx="1890900" cy="66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Users</a:t>
            </a:r>
            <a:endParaRPr/>
          </a:p>
        </p:txBody>
      </p:sp>
      <p:sp>
        <p:nvSpPr>
          <p:cNvPr id="1711" name="Google Shape;1711;g21cbad6961b_0_116"/>
          <p:cNvSpPr/>
          <p:nvPr/>
        </p:nvSpPr>
        <p:spPr>
          <a:xfrm>
            <a:off x="6750025" y="3635033"/>
            <a:ext cx="1890900" cy="66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Tasks</a:t>
            </a:r>
            <a:endParaRPr/>
          </a:p>
        </p:txBody>
      </p:sp>
      <p:sp>
        <p:nvSpPr>
          <p:cNvPr id="1712" name="Google Shape;1712;g21cbad6961b_0_116"/>
          <p:cNvSpPr/>
          <p:nvPr/>
        </p:nvSpPr>
        <p:spPr>
          <a:xfrm>
            <a:off x="6750025" y="4731458"/>
            <a:ext cx="1890900" cy="66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UI</a:t>
            </a:r>
            <a:endParaRPr/>
          </a:p>
        </p:txBody>
      </p:sp>
      <p:sp>
        <p:nvSpPr>
          <p:cNvPr id="1713" name="Google Shape;1713;g21cbad6961b_0_116"/>
          <p:cNvSpPr/>
          <p:nvPr/>
        </p:nvSpPr>
        <p:spPr>
          <a:xfrm>
            <a:off x="9215975" y="2326244"/>
            <a:ext cx="880200" cy="7549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g21cbad6961b_0_116"/>
          <p:cNvSpPr/>
          <p:nvPr/>
        </p:nvSpPr>
        <p:spPr>
          <a:xfrm>
            <a:off x="9215975" y="3495306"/>
            <a:ext cx="880200" cy="7549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g21cbad6961b_0_116"/>
          <p:cNvSpPr txBox="1"/>
          <p:nvPr/>
        </p:nvSpPr>
        <p:spPr>
          <a:xfrm>
            <a:off x="9215975" y="2477919"/>
            <a:ext cx="88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Users DB</a:t>
            </a:r>
            <a:endParaRPr/>
          </a:p>
        </p:txBody>
      </p:sp>
      <p:sp>
        <p:nvSpPr>
          <p:cNvPr id="1716" name="Google Shape;1716;g21cbad6961b_0_116"/>
          <p:cNvSpPr txBox="1"/>
          <p:nvPr/>
        </p:nvSpPr>
        <p:spPr>
          <a:xfrm>
            <a:off x="9215975" y="3656181"/>
            <a:ext cx="88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Tasks DB</a:t>
            </a:r>
            <a:endParaRPr/>
          </a:p>
        </p:txBody>
      </p:sp>
      <p:cxnSp>
        <p:nvCxnSpPr>
          <p:cNvPr id="1717" name="Google Shape;1717;g21cbad6961b_0_116"/>
          <p:cNvCxnSpPr>
            <a:stCxn id="1704" idx="3"/>
            <a:endCxn id="1709" idx="1"/>
          </p:cNvCxnSpPr>
          <p:nvPr/>
        </p:nvCxnSpPr>
        <p:spPr>
          <a:xfrm>
            <a:off x="4703225" y="3966675"/>
            <a:ext cx="234600" cy="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8" name="Google Shape;1718;g21cbad6961b_0_116"/>
          <p:cNvCxnSpPr>
            <a:stCxn id="1710" idx="3"/>
            <a:endCxn id="1715" idx="1"/>
          </p:cNvCxnSpPr>
          <p:nvPr/>
        </p:nvCxnSpPr>
        <p:spPr>
          <a:xfrm>
            <a:off x="8640925" y="2774283"/>
            <a:ext cx="5751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9" name="Google Shape;1719;g21cbad6961b_0_116"/>
          <p:cNvCxnSpPr>
            <a:stCxn id="1711" idx="3"/>
            <a:endCxn id="1716" idx="1"/>
          </p:cNvCxnSpPr>
          <p:nvPr/>
        </p:nvCxnSpPr>
        <p:spPr>
          <a:xfrm flipH="1" rot="10800000">
            <a:off x="8640925" y="3963983"/>
            <a:ext cx="5751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g21cbad6961b_0_116"/>
          <p:cNvSpPr/>
          <p:nvPr/>
        </p:nvSpPr>
        <p:spPr>
          <a:xfrm>
            <a:off x="1358900" y="3726825"/>
            <a:ext cx="486900" cy="4797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g21cbad6961b_0_116"/>
          <p:cNvSpPr/>
          <p:nvPr/>
        </p:nvSpPr>
        <p:spPr>
          <a:xfrm>
            <a:off x="6023238" y="5325750"/>
            <a:ext cx="486900" cy="4797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2" name="Google Shape;1722;g21cbad6961b_0_116"/>
          <p:cNvCxnSpPr>
            <a:stCxn id="1721" idx="6"/>
            <a:endCxn id="1712" idx="1"/>
          </p:cNvCxnSpPr>
          <p:nvPr/>
        </p:nvCxnSpPr>
        <p:spPr>
          <a:xfrm flipH="1" rot="10800000">
            <a:off x="6510138" y="5063100"/>
            <a:ext cx="240000" cy="5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g21cbad6961b_0_116"/>
          <p:cNvCxnSpPr>
            <a:stCxn id="1720" idx="6"/>
            <a:endCxn id="1704" idx="1"/>
          </p:cNvCxnSpPr>
          <p:nvPr/>
        </p:nvCxnSpPr>
        <p:spPr>
          <a:xfrm>
            <a:off x="1845800" y="3966675"/>
            <a:ext cx="38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4" name="Google Shape;1724;g21cbad6961b_0_116"/>
          <p:cNvCxnSpPr>
            <a:endCxn id="1711" idx="1"/>
          </p:cNvCxnSpPr>
          <p:nvPr/>
        </p:nvCxnSpPr>
        <p:spPr>
          <a:xfrm flipH="1" rot="5400000">
            <a:off x="6287575" y="4429133"/>
            <a:ext cx="938400" cy="13500"/>
          </a:xfrm>
          <a:prstGeom prst="bentConnector4">
            <a:avLst>
              <a:gd fmla="val 32329" name="adj1"/>
              <a:gd fmla="val 186388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5" name="Google Shape;1725;g21cbad6961b_0_116"/>
          <p:cNvCxnSpPr>
            <a:stCxn id="1712" idx="1"/>
            <a:endCxn id="1710" idx="1"/>
          </p:cNvCxnSpPr>
          <p:nvPr/>
        </p:nvCxnSpPr>
        <p:spPr>
          <a:xfrm flipH="1" rot="10800000">
            <a:off x="6750025" y="2774408"/>
            <a:ext cx="600" cy="22887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g21cbad6961b_0_116"/>
          <p:cNvSpPr txBox="1"/>
          <p:nvPr/>
        </p:nvSpPr>
        <p:spPr>
          <a:xfrm>
            <a:off x="2473675" y="1787100"/>
            <a:ext cx="18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Monolith</a:t>
            </a:r>
            <a:endParaRPr/>
          </a:p>
        </p:txBody>
      </p:sp>
      <p:sp>
        <p:nvSpPr>
          <p:cNvPr id="1727" name="Google Shape;1727;g21cbad6961b_0_116"/>
          <p:cNvSpPr txBox="1"/>
          <p:nvPr/>
        </p:nvSpPr>
        <p:spPr>
          <a:xfrm>
            <a:off x="6750025" y="2111025"/>
            <a:ext cx="18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Microservice</a:t>
            </a:r>
            <a:endParaRPr/>
          </a:p>
        </p:txBody>
      </p:sp>
      <p:sp>
        <p:nvSpPr>
          <p:cNvPr id="1728" name="Google Shape;1728;g21cbad6961b_0_116"/>
          <p:cNvSpPr txBox="1"/>
          <p:nvPr/>
        </p:nvSpPr>
        <p:spPr>
          <a:xfrm>
            <a:off x="6750025" y="3307661"/>
            <a:ext cx="18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Microservice</a:t>
            </a:r>
            <a:endParaRPr/>
          </a:p>
        </p:txBody>
      </p:sp>
      <p:sp>
        <p:nvSpPr>
          <p:cNvPr id="1729" name="Google Shape;1729;g21cbad6961b_0_116"/>
          <p:cNvSpPr txBox="1"/>
          <p:nvPr/>
        </p:nvSpPr>
        <p:spPr>
          <a:xfrm>
            <a:off x="6750025" y="4445258"/>
            <a:ext cx="18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Microservice</a:t>
            </a:r>
            <a:endParaRPr/>
          </a:p>
        </p:txBody>
      </p:sp>
      <p:cxnSp>
        <p:nvCxnSpPr>
          <p:cNvPr id="1730" name="Google Shape;1730;g21cbad6961b_0_116"/>
          <p:cNvCxnSpPr/>
          <p:nvPr/>
        </p:nvCxnSpPr>
        <p:spPr>
          <a:xfrm flipH="1" rot="5400000">
            <a:off x="6276267" y="3332708"/>
            <a:ext cx="938400" cy="13500"/>
          </a:xfrm>
          <a:prstGeom prst="bentConnector4">
            <a:avLst>
              <a:gd fmla="val 6" name="adj1"/>
              <a:gd fmla="val 186388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1" name="Google Shape;1731;g21cbad6961b_0_116"/>
          <p:cNvSpPr/>
          <p:nvPr/>
        </p:nvSpPr>
        <p:spPr>
          <a:xfrm>
            <a:off x="6698600" y="2608525"/>
            <a:ext cx="5220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API</a:t>
            </a:r>
            <a:endParaRPr/>
          </a:p>
        </p:txBody>
      </p:sp>
      <p:sp>
        <p:nvSpPr>
          <p:cNvPr id="1732" name="Google Shape;1732;g21cbad6961b_0_116"/>
          <p:cNvSpPr/>
          <p:nvPr/>
        </p:nvSpPr>
        <p:spPr>
          <a:xfrm>
            <a:off x="6698600" y="4827425"/>
            <a:ext cx="5220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API</a:t>
            </a:r>
            <a:endParaRPr/>
          </a:p>
        </p:txBody>
      </p:sp>
      <p:sp>
        <p:nvSpPr>
          <p:cNvPr id="1733" name="Google Shape;1733;g21cbad6961b_0_116"/>
          <p:cNvSpPr/>
          <p:nvPr/>
        </p:nvSpPr>
        <p:spPr>
          <a:xfrm>
            <a:off x="6698600" y="3732525"/>
            <a:ext cx="522000" cy="33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API</a:t>
            </a:r>
            <a:endParaRPr/>
          </a:p>
        </p:txBody>
      </p:sp>
      <p:sp>
        <p:nvSpPr>
          <p:cNvPr id="1734" name="Google Shape;1734;g21cbad6961b_0_11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21cbad6961b_0_182"/>
          <p:cNvSpPr txBox="1"/>
          <p:nvPr>
            <p:ph type="title"/>
          </p:nvPr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Microservices</a:t>
            </a:r>
            <a:endParaRPr sz="2800"/>
          </a:p>
        </p:txBody>
      </p:sp>
      <p:sp>
        <p:nvSpPr>
          <p:cNvPr id="1741" name="Google Shape;1741;g21cbad6961b_0_182"/>
          <p:cNvSpPr txBox="1"/>
          <p:nvPr>
            <p:ph idx="1" type="body"/>
          </p:nvPr>
        </p:nvSpPr>
        <p:spPr>
          <a:xfrm>
            <a:off x="1516800" y="2159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000"/>
              <a:t>Architectural style that structures an application as a collection of services that are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Highly maintainable and testable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Loosely coupled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Independently deployable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Organized around business capabilities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Owned by a small team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42" name="Google Shape;1742;g21cbad6961b_0_182"/>
          <p:cNvSpPr txBox="1"/>
          <p:nvPr>
            <p:ph idx="2"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21cbad6961b_0_190"/>
          <p:cNvSpPr txBox="1"/>
          <p:nvPr>
            <p:ph type="title"/>
          </p:nvPr>
        </p:nvSpPr>
        <p:spPr>
          <a:xfrm>
            <a:off x="1516800" y="1621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Microservices Benefits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g21cbad6961b_0_190"/>
          <p:cNvSpPr txBox="1"/>
          <p:nvPr>
            <p:ph idx="1" type="body"/>
          </p:nvPr>
        </p:nvSpPr>
        <p:spPr>
          <a:xfrm>
            <a:off x="1516800" y="2254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Faster to develop.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Easier to understand and maintain.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Teams are more focused.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Developers experience many types of envs and languages.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Each service release is independent of the others.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Scale is granular.</a:t>
            </a:r>
            <a:endParaRPr sz="2000"/>
          </a:p>
        </p:txBody>
      </p:sp>
      <p:sp>
        <p:nvSpPr>
          <p:cNvPr id="1750" name="Google Shape;1750;g21cbad6961b_0_190"/>
          <p:cNvSpPr txBox="1"/>
          <p:nvPr>
            <p:ph idx="2"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ca7a8375f_0_11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1ca7a8375f_0_110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Run a node program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47" name="Google Shape;247;g21ca7a8375f_0_110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{a .js file name}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1cbad6961b_0_198"/>
          <p:cNvSpPr txBox="1"/>
          <p:nvPr>
            <p:ph type="title"/>
          </p:nvPr>
        </p:nvSpPr>
        <p:spPr>
          <a:xfrm>
            <a:off x="1562475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 Microservices Challenges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g21cbad6961b_0_198"/>
          <p:cNvSpPr txBox="1"/>
          <p:nvPr>
            <p:ph idx="1" type="body"/>
          </p:nvPr>
        </p:nvSpPr>
        <p:spPr>
          <a:xfrm>
            <a:off x="1562475" y="2435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Handle partial failures and unavailability of upstream services.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Distributed transactions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Harder e2e testing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Deployment is complex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Service Discovery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Ops/DevOps overhead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w-IL" sz="2000"/>
              <a:t>Inter service communication results in network latency</a:t>
            </a:r>
            <a:endParaRPr sz="2000"/>
          </a:p>
        </p:txBody>
      </p:sp>
      <p:sp>
        <p:nvSpPr>
          <p:cNvPr id="1758" name="Google Shape;1758;g21cbad6961b_0_198"/>
          <p:cNvSpPr txBox="1"/>
          <p:nvPr>
            <p:ph idx="2"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21cbad6961b_0_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5" name="Google Shape;1765;g21cbad6961b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621" y="2187250"/>
            <a:ext cx="4594750" cy="25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g21cbad6961b_0_206"/>
          <p:cNvSpPr txBox="1"/>
          <p:nvPr/>
        </p:nvSpPr>
        <p:spPr>
          <a:xfrm>
            <a:off x="1728600" y="1213550"/>
            <a:ext cx="560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rgbClr val="434343"/>
                </a:solidFill>
              </a:rPr>
              <a:t>git clone git@github.com:shaharsol/jbms.git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767" name="Google Shape;1767;g21cbad6961b_0_206"/>
          <p:cNvSpPr txBox="1"/>
          <p:nvPr>
            <p:ph idx="2"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21cbad6961b_0_21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g21cbad6961b_0_216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g21cbad6961b_0_216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g21cbad6961b_0_216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Exercise: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Break the passport app into a microservices app: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users service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iw-IL" sz="2800">
                <a:solidFill>
                  <a:schemeClr val="dk1"/>
                </a:solidFill>
              </a:rPr>
              <a:t>ui service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22006fd16ac_0_283"/>
          <p:cNvSpPr txBox="1"/>
          <p:nvPr/>
        </p:nvSpPr>
        <p:spPr>
          <a:xfrm>
            <a:off x="1474475" y="1322100"/>
            <a:ext cx="10115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 | TypeScript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df75f48ecb_0_21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Typescript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g1df75f48ecb_0_216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Folder Structure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787" name="Google Shape;1787;g1df75f48ecb_0_216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8" name="Google Shape;1788;g1df75f48ecb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903" y="2253100"/>
            <a:ext cx="2427597" cy="257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1df75f48ecb_0_23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Typescript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g1df75f48ecb_0_230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Package.json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795" name="Google Shape;1795;g1df75f48ecb_0_230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6" name="Google Shape;1796;g1df75f48ecb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148588"/>
            <a:ext cx="65246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1df75f48ecb_0_23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Typescript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g1df75f48ecb_0_238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tsconfig.json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03" name="Google Shape;1803;g1df75f48ecb_0_238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4" name="Google Shape;1804;g1df75f48ecb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446" y="2104875"/>
            <a:ext cx="5525451" cy="456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df75f48ecb_0_24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Typescript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g1df75f48ecb_0_246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cli.ts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1" name="Google Shape;1811;g1df75f48ecb_0_246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2" name="Google Shape;1812;g1df75f48ecb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98" y="2058300"/>
            <a:ext cx="3826550" cy="46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1df75f48ecb_0_25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Typescript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g1df75f48ecb_0_254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cli.ts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9" name="Google Shape;1819;g1df75f48ecb_0_254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0" name="Google Shape;1820;g1df75f48ecb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058300"/>
            <a:ext cx="8777624" cy="44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1df75f48ecb_0_26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Typescript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g1df75f48ecb_0_262"/>
          <p:cNvSpPr txBox="1"/>
          <p:nvPr/>
        </p:nvSpPr>
        <p:spPr>
          <a:xfrm>
            <a:off x="1516800" y="1485600"/>
            <a:ext cx="8520600" cy="48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Exercise: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You guessed it right. Turn the passport app </a:t>
            </a:r>
            <a:r>
              <a:rPr lang="iw-IL" sz="2800"/>
              <a:t>into a TypeScript app.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hints: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You’ll need to add many @types/xxx to your dev dependencies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You’ll need to type each constant, variable and parameter</a:t>
            </a:r>
            <a:endParaRPr sz="2800"/>
          </a:p>
        </p:txBody>
      </p:sp>
      <p:sp>
        <p:nvSpPr>
          <p:cNvPr id="1827" name="Google Shape;1827;g1df75f48ecb_0_262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3ce07f69f_0_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e3ce07f69f_0_0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Debug</a:t>
            </a:r>
            <a:r>
              <a:rPr lang="iw-IL" sz="2800"/>
              <a:t> a node program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54" name="Google Shape;254;g1e3ce07f69f_0_0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debugger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⁻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inspect {a .js file name}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■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■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■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■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</a:t>
            </a: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 client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⁻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–inspect {</a:t>
            </a: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.js file name</a:t>
            </a: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⁻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normally your IDE will run this for you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df75f48ecb_0_212"/>
          <p:cNvSpPr txBox="1"/>
          <p:nvPr/>
        </p:nvSpPr>
        <p:spPr>
          <a:xfrm>
            <a:off x="1474475" y="1322100"/>
            <a:ext cx="10115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 | Miscs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22006fd16ac_0_12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Miscs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g22006fd16ac_0_122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g22006fd16ac_0_122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g22006fd16ac_0_122"/>
          <p:cNvSpPr txBox="1"/>
          <p:nvPr/>
        </p:nvSpPr>
        <p:spPr>
          <a:xfrm>
            <a:off x="1516800" y="1485600"/>
            <a:ext cx="8520600" cy="5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publishing NPM packages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debugging</a:t>
            </a:r>
            <a:endParaRPr sz="2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5"/>
          <p:cNvSpPr txBox="1"/>
          <p:nvPr/>
        </p:nvSpPr>
        <p:spPr>
          <a:xfrm>
            <a:off x="-1155701" y="4636796"/>
            <a:ext cx="490220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6600">
                <a:solidFill>
                  <a:srgbClr val="FECD00"/>
                </a:solidFill>
                <a:latin typeface="Calibri"/>
                <a:ea typeface="Calibri"/>
                <a:cs typeface="Calibri"/>
                <a:sym typeface="Calibri"/>
              </a:rPr>
              <a:t>בהצלחה!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1df75f48ecb_0_19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g1df75f48ecb_0_191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TypeScript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52" name="Google Shape;1852;g1df75f48ecb_0_191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 install –save-dev typescript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globally: npm install -g typescript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c1ed6c0db_0_13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1c1ed6c0db_0_132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Hello World </a:t>
            </a:r>
            <a:r>
              <a:rPr lang="iw-IL" sz="2800"/>
              <a:t>Exercise(s)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61" name="Google Shape;261;g21c1ed6c0db_0_132"/>
          <p:cNvSpPr txBox="1"/>
          <p:nvPr>
            <p:ph idx="1" type="body"/>
          </p:nvPr>
        </p:nvSpPr>
        <p:spPr>
          <a:xfrm>
            <a:off x="1572903" y="210486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Hello World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Hello {name} from params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Hello {name} from env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Templates Strings/String Interpolation - `Hello ${name}`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1c1ed6c0db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4137125"/>
            <a:ext cx="6462926" cy="24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006fd16ac_0_214"/>
          <p:cNvSpPr txBox="1"/>
          <p:nvPr/>
        </p:nvSpPr>
        <p:spPr>
          <a:xfrm>
            <a:off x="1474475" y="1322100"/>
            <a:ext cx="10115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Asynchronous Node.js</a:t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c1ed6c0db_0_13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1c1ed6c0db_0_138"/>
          <p:cNvSpPr txBox="1"/>
          <p:nvPr/>
        </p:nvSpPr>
        <p:spPr>
          <a:xfrm>
            <a:off x="1516800" y="1485600"/>
            <a:ext cx="85206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Three were given to the Elves</a:t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f75f48ecb_0_9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df75f48ecb_0_98"/>
          <p:cNvSpPr txBox="1"/>
          <p:nvPr/>
        </p:nvSpPr>
        <p:spPr>
          <a:xfrm>
            <a:off x="1516800" y="1485600"/>
            <a:ext cx="85206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Remember the event loop? 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Remember the browser callback example?</a:t>
            </a:r>
            <a:endParaRPr sz="2800"/>
          </a:p>
        </p:txBody>
      </p:sp>
      <p:pic>
        <p:nvPicPr>
          <p:cNvPr id="280" name="Google Shape;280;g1df75f48ecb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98" y="2651900"/>
            <a:ext cx="4993226" cy="38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df75f48ecb_0_98"/>
          <p:cNvSpPr/>
          <p:nvPr/>
        </p:nvSpPr>
        <p:spPr>
          <a:xfrm rot="-5400000">
            <a:off x="3183700" y="2174500"/>
            <a:ext cx="1158000" cy="3393600"/>
          </a:xfrm>
          <a:prstGeom prst="corner">
            <a:avLst>
              <a:gd fmla="val 170592" name="adj1"/>
              <a:gd fmla="val 84672" name="adj2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f75f48ecb_0_10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1df75f48ecb_0_107"/>
          <p:cNvSpPr txBox="1"/>
          <p:nvPr/>
        </p:nvSpPr>
        <p:spPr>
          <a:xfrm>
            <a:off x="1516800" y="14898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1st gen node code: Callback hell (real world example)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88" name="Google Shape;288;g1df75f48ecb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19588"/>
            <a:ext cx="6601201" cy="449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c1ed6c0db_0_14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1c1ed6c0db_0_144"/>
          <p:cNvSpPr txBox="1"/>
          <p:nvPr/>
        </p:nvSpPr>
        <p:spPr>
          <a:xfrm>
            <a:off x="1516800" y="14898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1st gen node code: Callback hell (real world example)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95" name="Google Shape;295;g21c1ed6c0db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525" y="2062587"/>
            <a:ext cx="505314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1c1ed6c0db_0_144"/>
          <p:cNvSpPr/>
          <p:nvPr/>
        </p:nvSpPr>
        <p:spPr>
          <a:xfrm>
            <a:off x="4020275" y="2844875"/>
            <a:ext cx="656100" cy="11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1c1ed6c0db_0_144"/>
          <p:cNvSpPr/>
          <p:nvPr/>
        </p:nvSpPr>
        <p:spPr>
          <a:xfrm>
            <a:off x="5670500" y="3258300"/>
            <a:ext cx="656100" cy="11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1c1ed6c0db_0_144"/>
          <p:cNvSpPr/>
          <p:nvPr/>
        </p:nvSpPr>
        <p:spPr>
          <a:xfrm>
            <a:off x="8586625" y="3916675"/>
            <a:ext cx="656100" cy="11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1c1ed6c0db_0_144"/>
          <p:cNvSpPr/>
          <p:nvPr/>
        </p:nvSpPr>
        <p:spPr>
          <a:xfrm>
            <a:off x="9381300" y="4653813"/>
            <a:ext cx="656100" cy="11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1c1ed6c0db_0_144"/>
          <p:cNvSpPr/>
          <p:nvPr/>
        </p:nvSpPr>
        <p:spPr>
          <a:xfrm>
            <a:off x="7079875" y="5493938"/>
            <a:ext cx="656100" cy="11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c1ed6c0db_0_15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1c1ed6c0db_0_156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Same code implemented with Promises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07" name="Google Shape;307;g21c1ed6c0db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10700"/>
            <a:ext cx="10379348" cy="30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/>
          <p:nvPr/>
        </p:nvSpPr>
        <p:spPr>
          <a:xfrm>
            <a:off x="955180" y="1400491"/>
            <a:ext cx="9052401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1006715" y="2240871"/>
            <a:ext cx="9266241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 programming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955205" y="3008925"/>
            <a:ext cx="9317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Operations</a:t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955139" y="3791597"/>
            <a:ext cx="9317842" cy="58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</a:t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68366" y="1006475"/>
            <a:ext cx="10135312" cy="53204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1856049" y="360675"/>
            <a:ext cx="834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Agenda</a:t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955139" y="4628547"/>
            <a:ext cx="9317842" cy="58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Modules (NPM)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2"/>
          <p:cNvGrpSpPr/>
          <p:nvPr/>
        </p:nvGrpSpPr>
        <p:grpSpPr>
          <a:xfrm>
            <a:off x="955139" y="5469697"/>
            <a:ext cx="10042765" cy="619974"/>
            <a:chOff x="-1006116" y="1636360"/>
            <a:chExt cx="10042612" cy="619975"/>
          </a:xfrm>
        </p:grpSpPr>
        <p:sp>
          <p:nvSpPr>
            <p:cNvPr id="52" name="Google Shape;52;p2"/>
            <p:cNvSpPr/>
            <p:nvPr/>
          </p:nvSpPr>
          <p:spPr>
            <a:xfrm>
              <a:off x="-1006116" y="1636360"/>
              <a:ext cx="93177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Express web framework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395146" y="1794669"/>
              <a:ext cx="641350" cy="461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2"/>
          <p:cNvSpPr/>
          <p:nvPr/>
        </p:nvSpPr>
        <p:spPr>
          <a:xfrm>
            <a:off x="254841" y="145365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836721" y="1429751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836721" y="2225126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836721" y="3008364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836721" y="4645339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836721" y="3812564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896246" y="5547376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254841" y="546970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254841" y="2293675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254841" y="299660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254840" y="3812575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254841" y="462855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c1ed6c0db_0_16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1c1ed6c0db_0_169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What is a Promise?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314" name="Google Shape;314;g21c1ed6c0db_0_169"/>
          <p:cNvSpPr txBox="1"/>
          <p:nvPr/>
        </p:nvSpPr>
        <p:spPr>
          <a:xfrm>
            <a:off x="1516800" y="21930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-IL" sz="2500">
                <a:solidFill>
                  <a:srgbClr val="1B1B1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Promise object represents the </a:t>
            </a:r>
            <a:r>
              <a:rPr b="1" lang="iw-IL" sz="2500">
                <a:solidFill>
                  <a:srgbClr val="1B1B1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eventual completion (or failure)</a:t>
            </a:r>
            <a:r>
              <a:rPr lang="iw-IL" sz="2500">
                <a:solidFill>
                  <a:srgbClr val="1B1B1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an asynchronous operation and its resulting value.</a:t>
            </a:r>
            <a:endParaRPr sz="250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1c1ed6c0db_0_17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21c1ed6c0db_0_177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Basic Promise example	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21" name="Google Shape;321;g21c1ed6c0db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96600"/>
            <a:ext cx="9852325" cy="18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9c6e4105e_0_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229c6e4105e_0_0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Basic Promise example	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28" name="Google Shape;328;g229c6e4105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96600"/>
            <a:ext cx="9852325" cy="18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29c6e4105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00" y="4462250"/>
            <a:ext cx="5780325" cy="1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c1ed6c0db_0_19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1c1ed6c0db_0_192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Promise statuses	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36" name="Google Shape;336;g21c1ed6c0db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900" y="2196600"/>
            <a:ext cx="6334650" cy="12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1c1ed6c0db_0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904" y="3657975"/>
            <a:ext cx="4034274" cy="12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1c1ed6c0db_0_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6800" y="5028050"/>
            <a:ext cx="8822650" cy="16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1c1ed6c0db_0_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6628" y="3657975"/>
            <a:ext cx="4552825" cy="1143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c1ed6c0db_0_20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1c1ed6c0db_0_206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Basic Promise example	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46" name="Google Shape;346;g21c1ed6c0db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98" y="2293650"/>
            <a:ext cx="7369475" cy="29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9c6e4105e_0_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29c6e4105e_0_7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Basic Promise example	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53" name="Google Shape;353;g229c6e4105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98" y="2293650"/>
            <a:ext cx="7369475" cy="2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29c6e4105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01" y="5300825"/>
            <a:ext cx="4254525" cy="14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c1ed6c0db_0_22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1c1ed6c0db_0_226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How did it work?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61" name="Google Shape;361;g21c1ed6c0db_0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675" y="2058300"/>
            <a:ext cx="6979249" cy="46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9c6e4105e_0_1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29c6e4105e_0_14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How did it work?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68" name="Google Shape;368;g229c6e4105e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675" y="2058300"/>
            <a:ext cx="6979249" cy="462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g229c6e4105e_0_14"/>
          <p:cNvCxnSpPr/>
          <p:nvPr/>
        </p:nvCxnSpPr>
        <p:spPr>
          <a:xfrm flipH="1">
            <a:off x="4109275" y="4127575"/>
            <a:ext cx="1077600" cy="13971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c1ed6c0db_0_25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21c1ed6c0db_0_259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Promise rejection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76" name="Google Shape;376;g21c1ed6c0db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99" y="2058300"/>
            <a:ext cx="6304475" cy="45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1c1ed6c0db_0_259"/>
          <p:cNvSpPr/>
          <p:nvPr/>
        </p:nvSpPr>
        <p:spPr>
          <a:xfrm>
            <a:off x="1993475" y="5484000"/>
            <a:ext cx="1878300" cy="656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1c1ed6c0db_0_259"/>
          <p:cNvSpPr/>
          <p:nvPr/>
        </p:nvSpPr>
        <p:spPr>
          <a:xfrm>
            <a:off x="3742950" y="2524850"/>
            <a:ext cx="2466600" cy="1965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9" name="Google Shape;379;g21c1ed6c0db_0_259"/>
          <p:cNvCxnSpPr>
            <a:stCxn id="378" idx="2"/>
            <a:endCxn id="377" idx="0"/>
          </p:cNvCxnSpPr>
          <p:nvPr/>
        </p:nvCxnSpPr>
        <p:spPr>
          <a:xfrm flipH="1">
            <a:off x="2932650" y="2721350"/>
            <a:ext cx="2043600" cy="2762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29c6e4105e_0_2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229c6e4105e_0_21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Promise rejection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86" name="Google Shape;386;g229c6e4105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99" y="2058300"/>
            <a:ext cx="6304475" cy="45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29c6e4105e_0_21"/>
          <p:cNvSpPr/>
          <p:nvPr/>
        </p:nvSpPr>
        <p:spPr>
          <a:xfrm>
            <a:off x="1993475" y="5484000"/>
            <a:ext cx="1878300" cy="656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29c6e4105e_0_21"/>
          <p:cNvSpPr/>
          <p:nvPr/>
        </p:nvSpPr>
        <p:spPr>
          <a:xfrm>
            <a:off x="3742950" y="2524850"/>
            <a:ext cx="2466600" cy="1965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9" name="Google Shape;389;g229c6e4105e_0_21"/>
          <p:cNvCxnSpPr>
            <a:stCxn id="390" idx="2"/>
            <a:endCxn id="387" idx="0"/>
          </p:cNvCxnSpPr>
          <p:nvPr/>
        </p:nvCxnSpPr>
        <p:spPr>
          <a:xfrm flipH="1">
            <a:off x="2932475" y="3172750"/>
            <a:ext cx="1012200" cy="2311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1" name="Google Shape;391;g229c6e4105e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629" y="3427188"/>
            <a:ext cx="7462376" cy="17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29c6e4105e_0_21"/>
          <p:cNvSpPr/>
          <p:nvPr/>
        </p:nvSpPr>
        <p:spPr>
          <a:xfrm>
            <a:off x="3374825" y="2885650"/>
            <a:ext cx="1139700" cy="287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f75f48ecb_0_21"/>
          <p:cNvSpPr/>
          <p:nvPr/>
        </p:nvSpPr>
        <p:spPr>
          <a:xfrm>
            <a:off x="955145" y="1400495"/>
            <a:ext cx="90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Routing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1df75f48ecb_0_21"/>
          <p:cNvSpPr/>
          <p:nvPr/>
        </p:nvSpPr>
        <p:spPr>
          <a:xfrm>
            <a:off x="896255" y="2219063"/>
            <a:ext cx="92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Input Validation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1df75f48ecb_0_21"/>
          <p:cNvSpPr/>
          <p:nvPr/>
        </p:nvSpPr>
        <p:spPr>
          <a:xfrm>
            <a:off x="955145" y="2950825"/>
            <a:ext cx="9317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Views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1df75f48ecb_0_21"/>
          <p:cNvSpPr/>
          <p:nvPr/>
        </p:nvSpPr>
        <p:spPr>
          <a:xfrm>
            <a:off x="955155" y="3791600"/>
            <a:ext cx="9317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Config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1df75f48ecb_0_21"/>
          <p:cNvSpPr/>
          <p:nvPr/>
        </p:nvSpPr>
        <p:spPr>
          <a:xfrm>
            <a:off x="68366" y="1006475"/>
            <a:ext cx="10135200" cy="531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1df75f48ecb_0_21"/>
          <p:cNvSpPr/>
          <p:nvPr/>
        </p:nvSpPr>
        <p:spPr>
          <a:xfrm>
            <a:off x="1856049" y="360675"/>
            <a:ext cx="834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Agenda</a:t>
            </a:r>
            <a:endParaRPr/>
          </a:p>
        </p:txBody>
      </p:sp>
      <p:sp>
        <p:nvSpPr>
          <p:cNvPr id="76" name="Google Shape;76;g1df75f48ecb_0_21"/>
          <p:cNvSpPr/>
          <p:nvPr/>
        </p:nvSpPr>
        <p:spPr>
          <a:xfrm>
            <a:off x="955155" y="4628550"/>
            <a:ext cx="9317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MySQL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g1df75f48ecb_0_21"/>
          <p:cNvGrpSpPr/>
          <p:nvPr/>
        </p:nvGrpSpPr>
        <p:grpSpPr>
          <a:xfrm>
            <a:off x="955155" y="5469700"/>
            <a:ext cx="10042662" cy="620009"/>
            <a:chOff x="-1006116" y="1636360"/>
            <a:chExt cx="10042662" cy="620009"/>
          </a:xfrm>
        </p:grpSpPr>
        <p:sp>
          <p:nvSpPr>
            <p:cNvPr id="78" name="Google Shape;78;g1df75f48ecb_0_21"/>
            <p:cNvSpPr/>
            <p:nvPr/>
          </p:nvSpPr>
          <p:spPr>
            <a:xfrm>
              <a:off x="-1006116" y="1636360"/>
              <a:ext cx="93177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iw-IL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Working with MongoDB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g1df75f48ecb_0_21"/>
            <p:cNvSpPr/>
            <p:nvPr/>
          </p:nvSpPr>
          <p:spPr>
            <a:xfrm>
              <a:off x="8395146" y="1794669"/>
              <a:ext cx="641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g1df75f48ecb_0_21"/>
          <p:cNvSpPr/>
          <p:nvPr/>
        </p:nvSpPr>
        <p:spPr>
          <a:xfrm>
            <a:off x="254841" y="145365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1df75f48ecb_0_21"/>
          <p:cNvSpPr/>
          <p:nvPr/>
        </p:nvSpPr>
        <p:spPr>
          <a:xfrm>
            <a:off x="836721" y="1429751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1df75f48ecb_0_21"/>
          <p:cNvSpPr/>
          <p:nvPr/>
        </p:nvSpPr>
        <p:spPr>
          <a:xfrm>
            <a:off x="836721" y="2225126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1df75f48ecb_0_21"/>
          <p:cNvSpPr/>
          <p:nvPr/>
        </p:nvSpPr>
        <p:spPr>
          <a:xfrm>
            <a:off x="836721" y="3008364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1df75f48ecb_0_21"/>
          <p:cNvSpPr/>
          <p:nvPr/>
        </p:nvSpPr>
        <p:spPr>
          <a:xfrm>
            <a:off x="836721" y="4645339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1df75f48ecb_0_21"/>
          <p:cNvSpPr/>
          <p:nvPr/>
        </p:nvSpPr>
        <p:spPr>
          <a:xfrm>
            <a:off x="836721" y="3812564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1df75f48ecb_0_21"/>
          <p:cNvSpPr/>
          <p:nvPr/>
        </p:nvSpPr>
        <p:spPr>
          <a:xfrm>
            <a:off x="896246" y="5547376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1df75f48ecb_0_21"/>
          <p:cNvSpPr/>
          <p:nvPr/>
        </p:nvSpPr>
        <p:spPr>
          <a:xfrm>
            <a:off x="254841" y="546970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1df75f48ecb_0_21"/>
          <p:cNvSpPr/>
          <p:nvPr/>
        </p:nvSpPr>
        <p:spPr>
          <a:xfrm>
            <a:off x="254841" y="2293675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1df75f48ecb_0_21"/>
          <p:cNvSpPr/>
          <p:nvPr/>
        </p:nvSpPr>
        <p:spPr>
          <a:xfrm>
            <a:off x="254841" y="299660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1df75f48ecb_0_21"/>
          <p:cNvSpPr/>
          <p:nvPr/>
        </p:nvSpPr>
        <p:spPr>
          <a:xfrm>
            <a:off x="254840" y="3812575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1df75f48ecb_0_21"/>
          <p:cNvSpPr/>
          <p:nvPr/>
        </p:nvSpPr>
        <p:spPr>
          <a:xfrm>
            <a:off x="254841" y="462855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1c1ed6c0db_0_27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1c1ed6c0db_0_271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Promise chaining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98" name="Google Shape;398;g21c1ed6c0db_0_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900" y="2210700"/>
            <a:ext cx="10675199" cy="30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c1ed6c0db_0_29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21c1ed6c0db_0_296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Promise concurrency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05" name="Google Shape;405;g21c1ed6c0db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74" y="2221350"/>
            <a:ext cx="4829500" cy="42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c1ed6c0db_0_30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1c1ed6c0db_0_304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Promise concurrency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12" name="Google Shape;412;g21c1ed6c0db_0_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058300"/>
            <a:ext cx="7191250" cy="45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1c1ed6c0db_0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402" y="1485600"/>
            <a:ext cx="5809975" cy="384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g21c1ed6c0db_0_304"/>
          <p:cNvCxnSpPr/>
          <p:nvPr/>
        </p:nvCxnSpPr>
        <p:spPr>
          <a:xfrm flipH="1">
            <a:off x="2346750" y="2520375"/>
            <a:ext cx="260400" cy="3205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g21c1ed6c0db_0_304"/>
          <p:cNvCxnSpPr/>
          <p:nvPr/>
        </p:nvCxnSpPr>
        <p:spPr>
          <a:xfrm flipH="1">
            <a:off x="2465550" y="3488350"/>
            <a:ext cx="100500" cy="2164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g21c1ed6c0db_0_304"/>
          <p:cNvCxnSpPr/>
          <p:nvPr/>
        </p:nvCxnSpPr>
        <p:spPr>
          <a:xfrm flipH="1">
            <a:off x="2575125" y="4419800"/>
            <a:ext cx="100500" cy="12603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g21c1ed6c0db_0_304"/>
          <p:cNvCxnSpPr/>
          <p:nvPr/>
        </p:nvCxnSpPr>
        <p:spPr>
          <a:xfrm flipH="1" rot="10800000">
            <a:off x="3387900" y="3104850"/>
            <a:ext cx="3041100" cy="28491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g21c1ed6c0db_0_304"/>
          <p:cNvCxnSpPr/>
          <p:nvPr/>
        </p:nvCxnSpPr>
        <p:spPr>
          <a:xfrm flipH="1" rot="10800000">
            <a:off x="3524875" y="4182550"/>
            <a:ext cx="3004500" cy="17988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g21c1ed6c0db_0_304"/>
          <p:cNvCxnSpPr/>
          <p:nvPr/>
        </p:nvCxnSpPr>
        <p:spPr>
          <a:xfrm flipH="1" rot="10800000">
            <a:off x="3826225" y="4492775"/>
            <a:ext cx="2657400" cy="14703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1c1ed6c0db_0_31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21c1ed6c0db_0_313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Promise concurrency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26" name="Google Shape;426;g21c1ed6c0db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058300"/>
            <a:ext cx="7098526" cy="4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1c1ed6c0db_0_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34" y="3326575"/>
            <a:ext cx="3090900" cy="106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g21c1ed6c0db_0_313"/>
          <p:cNvCxnSpPr/>
          <p:nvPr/>
        </p:nvCxnSpPr>
        <p:spPr>
          <a:xfrm flipH="1">
            <a:off x="2164150" y="4401550"/>
            <a:ext cx="347100" cy="16803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g21c1ed6c0db_0_313"/>
          <p:cNvCxnSpPr>
            <a:endCxn id="427" idx="1"/>
          </p:cNvCxnSpPr>
          <p:nvPr/>
        </p:nvCxnSpPr>
        <p:spPr>
          <a:xfrm flipH="1" rot="10800000">
            <a:off x="3196134" y="3859488"/>
            <a:ext cx="3312300" cy="23958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df75f48ecb_0_11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1df75f48ecb_0_119"/>
          <p:cNvSpPr txBox="1"/>
          <p:nvPr/>
        </p:nvSpPr>
        <p:spPr>
          <a:xfrm>
            <a:off x="1516800" y="1485600"/>
            <a:ext cx="8520600" cy="4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>
                <a:solidFill>
                  <a:srgbClr val="000000"/>
                </a:solidFill>
              </a:rPr>
              <a:t>Promise</a:t>
            </a:r>
            <a:r>
              <a:rPr lang="iw-IL" sz="2800"/>
              <a:t>.any() - </a:t>
            </a:r>
            <a:r>
              <a:rPr lang="iw-IL" sz="2000">
                <a:solidFill>
                  <a:srgbClr val="1B1B1B"/>
                </a:solidFill>
                <a:highlight>
                  <a:srgbClr val="FFFFFF"/>
                </a:highlight>
              </a:rPr>
              <a:t>fulfills when any of the input's promises fulfills, with this first fulfillment value. It rejects when all of the input's promises reject</a:t>
            </a:r>
            <a:endParaRPr sz="20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/>
              <a:t>Promise.allSettled() - </a:t>
            </a:r>
            <a:r>
              <a:rPr lang="iw-IL" sz="2000">
                <a:solidFill>
                  <a:srgbClr val="1B1B1B"/>
                </a:solidFill>
                <a:highlight>
                  <a:srgbClr val="FFFFFF"/>
                </a:highlight>
              </a:rPr>
              <a:t>fulfills when all of the input's promises settle (including when an empty iterable is passed), with an array of objects that describe the outcome of each promise.</a:t>
            </a:r>
            <a:endParaRPr sz="36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/>
              <a:t>Promise.race() - </a:t>
            </a:r>
            <a:r>
              <a:rPr lang="iw-IL" sz="2000">
                <a:solidFill>
                  <a:srgbClr val="1B1B1B"/>
                </a:solidFill>
                <a:highlight>
                  <a:srgbClr val="FFFFFF"/>
                </a:highlight>
              </a:rPr>
              <a:t>This returned promise settles with the eventual state of the first promise that settles.</a:t>
            </a:r>
            <a:endParaRPr sz="2000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1c1ed6c0db_0_32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1c1ed6c0db_0_323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ES2017: This is still not human readable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42" name="Google Shape;442;g21c1ed6c0db_0_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10700"/>
            <a:ext cx="10253124" cy="29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1c1ed6c0db_0_34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21c1ed6c0db_0_340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Async/await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49" name="Google Shape;449;g21c1ed6c0db_0_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10700"/>
            <a:ext cx="10330924" cy="17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29c6e4105e_0_4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229c6e4105e_0_47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Async/await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56" name="Google Shape;456;g229c6e4105e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10700"/>
            <a:ext cx="10330924" cy="17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29c6e4105e_0_47"/>
          <p:cNvSpPr/>
          <p:nvPr/>
        </p:nvSpPr>
        <p:spPr>
          <a:xfrm>
            <a:off x="2539875" y="3190375"/>
            <a:ext cx="331500" cy="155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29c6e4105e_0_47"/>
          <p:cNvSpPr/>
          <p:nvPr/>
        </p:nvSpPr>
        <p:spPr>
          <a:xfrm>
            <a:off x="4366850" y="3037975"/>
            <a:ext cx="331500" cy="155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29c6e4105e_0_47"/>
          <p:cNvSpPr/>
          <p:nvPr/>
        </p:nvSpPr>
        <p:spPr>
          <a:xfrm>
            <a:off x="4537500" y="2853425"/>
            <a:ext cx="331500" cy="155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229c6e4105e_0_47"/>
          <p:cNvSpPr/>
          <p:nvPr/>
        </p:nvSpPr>
        <p:spPr>
          <a:xfrm>
            <a:off x="3480975" y="2698325"/>
            <a:ext cx="331500" cy="155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29c6e4105e_0_47"/>
          <p:cNvSpPr/>
          <p:nvPr/>
        </p:nvSpPr>
        <p:spPr>
          <a:xfrm>
            <a:off x="3543025" y="2543225"/>
            <a:ext cx="331500" cy="155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29c6e4105e_0_47"/>
          <p:cNvSpPr/>
          <p:nvPr/>
        </p:nvSpPr>
        <p:spPr>
          <a:xfrm>
            <a:off x="3077425" y="2210700"/>
            <a:ext cx="465600" cy="245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f75f48ecb_0_13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1df75f48ecb_0_131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async/await example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69" name="Google Shape;469;g1df75f48ecb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10700"/>
            <a:ext cx="5441475" cy="43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9c6e4105e_0_6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229c6e4105e_0_62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async/await example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76" name="Google Shape;476;g229c6e4105e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10700"/>
            <a:ext cx="5441475" cy="43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29c6e4105e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775" y="3336100"/>
            <a:ext cx="4961225" cy="1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f75f48ecb_0_46"/>
          <p:cNvSpPr/>
          <p:nvPr/>
        </p:nvSpPr>
        <p:spPr>
          <a:xfrm>
            <a:off x="955145" y="1400495"/>
            <a:ext cx="90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1df75f48ecb_0_46"/>
          <p:cNvSpPr/>
          <p:nvPr/>
        </p:nvSpPr>
        <p:spPr>
          <a:xfrm>
            <a:off x="955155" y="2219063"/>
            <a:ext cx="92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apps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1df75f48ecb_0_46"/>
          <p:cNvSpPr/>
          <p:nvPr/>
        </p:nvSpPr>
        <p:spPr>
          <a:xfrm>
            <a:off x="955145" y="2950825"/>
            <a:ext cx="9317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esting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df75f48ecb_0_46"/>
          <p:cNvSpPr/>
          <p:nvPr/>
        </p:nvSpPr>
        <p:spPr>
          <a:xfrm>
            <a:off x="955155" y="3791600"/>
            <a:ext cx="9317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Deploying</a:t>
            </a:r>
            <a:endParaRPr/>
          </a:p>
        </p:txBody>
      </p:sp>
      <p:sp>
        <p:nvSpPr>
          <p:cNvPr id="100" name="Google Shape;100;g1df75f48ecb_0_46"/>
          <p:cNvSpPr/>
          <p:nvPr/>
        </p:nvSpPr>
        <p:spPr>
          <a:xfrm>
            <a:off x="68366" y="1006475"/>
            <a:ext cx="10135200" cy="531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1df75f48ecb_0_46"/>
          <p:cNvSpPr/>
          <p:nvPr/>
        </p:nvSpPr>
        <p:spPr>
          <a:xfrm>
            <a:off x="1856049" y="360675"/>
            <a:ext cx="834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Agenda</a:t>
            </a:r>
            <a:endParaRPr/>
          </a:p>
        </p:txBody>
      </p:sp>
      <p:sp>
        <p:nvSpPr>
          <p:cNvPr id="102" name="Google Shape;102;g1df75f48ecb_0_46"/>
          <p:cNvSpPr/>
          <p:nvPr/>
        </p:nvSpPr>
        <p:spPr>
          <a:xfrm>
            <a:off x="955155" y="4628550"/>
            <a:ext cx="9317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g1df75f48ecb_0_46"/>
          <p:cNvGrpSpPr/>
          <p:nvPr/>
        </p:nvGrpSpPr>
        <p:grpSpPr>
          <a:xfrm>
            <a:off x="955155" y="5469700"/>
            <a:ext cx="10042662" cy="620009"/>
            <a:chOff x="-1006116" y="1636360"/>
            <a:chExt cx="10042662" cy="620009"/>
          </a:xfrm>
        </p:grpSpPr>
        <p:sp>
          <p:nvSpPr>
            <p:cNvPr id="104" name="Google Shape;104;g1df75f48ecb_0_46"/>
            <p:cNvSpPr/>
            <p:nvPr/>
          </p:nvSpPr>
          <p:spPr>
            <a:xfrm>
              <a:off x="-1006116" y="1636360"/>
              <a:ext cx="93177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iw-IL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TypeScript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g1df75f48ecb_0_46"/>
            <p:cNvSpPr/>
            <p:nvPr/>
          </p:nvSpPr>
          <p:spPr>
            <a:xfrm>
              <a:off x="8395146" y="1794669"/>
              <a:ext cx="641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g1df75f48ecb_0_46"/>
          <p:cNvSpPr/>
          <p:nvPr/>
        </p:nvSpPr>
        <p:spPr>
          <a:xfrm>
            <a:off x="254841" y="145365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1df75f48ecb_0_46"/>
          <p:cNvSpPr/>
          <p:nvPr/>
        </p:nvSpPr>
        <p:spPr>
          <a:xfrm>
            <a:off x="836721" y="1429751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1df75f48ecb_0_46"/>
          <p:cNvSpPr/>
          <p:nvPr/>
        </p:nvSpPr>
        <p:spPr>
          <a:xfrm>
            <a:off x="836721" y="2225126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1df75f48ecb_0_46"/>
          <p:cNvSpPr/>
          <p:nvPr/>
        </p:nvSpPr>
        <p:spPr>
          <a:xfrm>
            <a:off x="836721" y="3008364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df75f48ecb_0_46"/>
          <p:cNvSpPr/>
          <p:nvPr/>
        </p:nvSpPr>
        <p:spPr>
          <a:xfrm>
            <a:off x="836721" y="4645339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df75f48ecb_0_46"/>
          <p:cNvSpPr/>
          <p:nvPr/>
        </p:nvSpPr>
        <p:spPr>
          <a:xfrm>
            <a:off x="836721" y="3812564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df75f48ecb_0_46"/>
          <p:cNvSpPr/>
          <p:nvPr/>
        </p:nvSpPr>
        <p:spPr>
          <a:xfrm>
            <a:off x="896246" y="5547376"/>
            <a:ext cx="2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Calibri"/>
              <a:buNone/>
            </a:pPr>
            <a:r>
              <a:rPr lang="iw-IL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24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df75f48ecb_0_46"/>
          <p:cNvSpPr/>
          <p:nvPr/>
        </p:nvSpPr>
        <p:spPr>
          <a:xfrm>
            <a:off x="254841" y="546970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df75f48ecb_0_46"/>
          <p:cNvSpPr/>
          <p:nvPr/>
        </p:nvSpPr>
        <p:spPr>
          <a:xfrm>
            <a:off x="254841" y="2293675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1df75f48ecb_0_46"/>
          <p:cNvSpPr/>
          <p:nvPr/>
        </p:nvSpPr>
        <p:spPr>
          <a:xfrm>
            <a:off x="254841" y="299660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df75f48ecb_0_46"/>
          <p:cNvSpPr/>
          <p:nvPr/>
        </p:nvSpPr>
        <p:spPr>
          <a:xfrm>
            <a:off x="254840" y="3812575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1df75f48ecb_0_46"/>
          <p:cNvSpPr/>
          <p:nvPr/>
        </p:nvSpPr>
        <p:spPr>
          <a:xfrm>
            <a:off x="254841" y="4628550"/>
            <a:ext cx="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rgbClr val="EE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b="1" sz="2400">
              <a:solidFill>
                <a:srgbClr val="EE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1c1ed6c0db_0_36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21c1ed6c0db_0_361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async/await example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84" name="Google Shape;484;g21c1ed6c0db_0_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10700"/>
            <a:ext cx="5743500" cy="44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1c1ed6c0db_0_361"/>
          <p:cNvSpPr/>
          <p:nvPr/>
        </p:nvSpPr>
        <p:spPr>
          <a:xfrm>
            <a:off x="4319250" y="4483725"/>
            <a:ext cx="630300" cy="252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1c1ed6c0db_0_361"/>
          <p:cNvSpPr txBox="1"/>
          <p:nvPr/>
        </p:nvSpPr>
        <p:spPr>
          <a:xfrm>
            <a:off x="7848050" y="5332150"/>
            <a:ext cx="39777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/>
              <a:t>Don’t forget to await…</a:t>
            </a:r>
            <a:endParaRPr b="1" sz="2800"/>
          </a:p>
        </p:txBody>
      </p:sp>
      <p:cxnSp>
        <p:nvCxnSpPr>
          <p:cNvPr id="487" name="Google Shape;487;g21c1ed6c0db_0_361"/>
          <p:cNvCxnSpPr>
            <a:stCxn id="486" idx="1"/>
            <a:endCxn id="485" idx="3"/>
          </p:cNvCxnSpPr>
          <p:nvPr/>
        </p:nvCxnSpPr>
        <p:spPr>
          <a:xfrm rot="10800000">
            <a:off x="4949450" y="4609750"/>
            <a:ext cx="2898600" cy="1030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8" name="Google Shape;488;g21c1ed6c0db_0_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775" y="3336100"/>
            <a:ext cx="4961225" cy="1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1c1ed6c0db_0_37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21c1ed6c0db_0_374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Async function return value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95" name="Google Shape;495;g21c1ed6c0db_0_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12554"/>
            <a:ext cx="9905300" cy="33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29c6e4105e_0_7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229c6e4105e_0_77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Async function return value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502" name="Google Shape;502;g229c6e4105e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12554"/>
            <a:ext cx="9905300" cy="33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29c6e4105e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00" y="5542475"/>
            <a:ext cx="3609075" cy="11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1c1ed6c0db_0_39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21c1ed6c0db_0_393"/>
          <p:cNvSpPr txBox="1"/>
          <p:nvPr/>
        </p:nvSpPr>
        <p:spPr>
          <a:xfrm>
            <a:off x="15168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Async function return value is always a promise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510" name="Google Shape;510;g21c1ed6c0db_0_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64500"/>
            <a:ext cx="7680174" cy="32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21c1ed6c0db_0_393"/>
          <p:cNvSpPr/>
          <p:nvPr/>
        </p:nvSpPr>
        <p:spPr>
          <a:xfrm>
            <a:off x="5169225" y="4019899"/>
            <a:ext cx="839400" cy="426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1c1ed6c0db_0_393"/>
          <p:cNvSpPr/>
          <p:nvPr/>
        </p:nvSpPr>
        <p:spPr>
          <a:xfrm>
            <a:off x="2485456" y="3714488"/>
            <a:ext cx="756300" cy="3054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g21c1ed6c0db_0_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925" y="5673775"/>
            <a:ext cx="3289225" cy="10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1c1ed6c0db_0_40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21c1ed6c0db_0_405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>
                <a:solidFill>
                  <a:srgbClr val="000000"/>
                </a:solidFill>
              </a:rPr>
              <a:t>Async </a:t>
            </a:r>
            <a:r>
              <a:rPr b="1" lang="iw-IL" sz="2800"/>
              <a:t>exercise</a:t>
            </a:r>
            <a:r>
              <a:rPr lang="iw-IL" sz="2800"/>
              <a:t> - use this server-mock-function to calc how many candles are lit in Hanukkah, in 3 different ways…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20" name="Google Shape;520;g21c1ed6c0db_0_405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1c1ed6c0db_0_405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g21c1ed6c0db_0_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452688"/>
            <a:ext cx="423862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1c1ed6c0db_0_405"/>
          <p:cNvSpPr txBox="1"/>
          <p:nvPr>
            <p:ph idx="1" type="body"/>
          </p:nvPr>
        </p:nvSpPr>
        <p:spPr>
          <a:xfrm>
            <a:off x="1516803" y="4487414"/>
            <a:ext cx="78867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callbacks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then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▪"/>
            </a:pPr>
            <a:r>
              <a:rPr b="1"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async/await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29c6e4105e_0_8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02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iw-IL" sz="2800">
                <a:solidFill>
                  <a:schemeClr val="dk1"/>
                </a:solidFill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Node.js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229c6e4105e_0_84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>
                <a:solidFill>
                  <a:srgbClr val="000000"/>
                </a:solidFill>
              </a:rPr>
              <a:t>Async </a:t>
            </a:r>
            <a:r>
              <a:rPr b="1" lang="iw-IL" sz="2800"/>
              <a:t>exercise</a:t>
            </a:r>
            <a:r>
              <a:rPr lang="iw-IL" sz="2800"/>
              <a:t> - now use this </a:t>
            </a:r>
            <a:r>
              <a:rPr lang="iw-IL" sz="2800" u="sng"/>
              <a:t>more realistic</a:t>
            </a:r>
            <a:r>
              <a:rPr lang="iw-IL" sz="2800"/>
              <a:t> server-mock-function and see if you were correct…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30" name="Google Shape;530;g229c6e4105e_0_84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29c6e4105e_0_84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g229c6e4105e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545125"/>
            <a:ext cx="7298651" cy="41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2006fd16ac_0_218"/>
          <p:cNvSpPr txBox="1"/>
          <p:nvPr/>
        </p:nvSpPr>
        <p:spPr>
          <a:xfrm>
            <a:off x="1474475" y="1322100"/>
            <a:ext cx="10115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 | </a:t>
            </a: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 System with Node.js</a:t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1c1ed6c0db_0_41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with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21c1ed6c0db_0_416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Now that we know how to work with async, let’s do some IO!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1ca7a8375f_0_12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03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21ca7a8375f_0_125"/>
          <p:cNvSpPr txBox="1"/>
          <p:nvPr/>
        </p:nvSpPr>
        <p:spPr>
          <a:xfrm>
            <a:off x="1516800" y="1485600"/>
            <a:ext cx="85206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Remember this? Node adds some essential built-in modules on top of native JavaScript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550" name="Google Shape;550;g21ca7a8375f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3218900"/>
            <a:ext cx="88011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1c1ed6c0db_0_45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03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21c1ed6c0db_0_450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Some other important node modules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57" name="Google Shape;557;g21c1ed6c0db_0_450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1c1ed6c0db_0_450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g21c1ed6c0db_0_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35800"/>
            <a:ext cx="10362799" cy="18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f75f48ecb_0_71"/>
          <p:cNvSpPr/>
          <p:nvPr/>
        </p:nvSpPr>
        <p:spPr>
          <a:xfrm>
            <a:off x="1503695" y="1506495"/>
            <a:ext cx="90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https://github.com/shaharsol/jb-nodejs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df75f48ecb_0_71"/>
          <p:cNvSpPr/>
          <p:nvPr/>
        </p:nvSpPr>
        <p:spPr>
          <a:xfrm>
            <a:off x="68366" y="1006475"/>
            <a:ext cx="10135200" cy="531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df75f48ecb_0_71"/>
          <p:cNvSpPr/>
          <p:nvPr/>
        </p:nvSpPr>
        <p:spPr>
          <a:xfrm>
            <a:off x="1856049" y="360675"/>
            <a:ext cx="834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Samples Repository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1c1ed6c0db_0_42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03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21c1ed6c0db_0_425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We’ll use the </a:t>
            </a:r>
            <a:r>
              <a:rPr b="1" lang="iw-IL" sz="2800"/>
              <a:t>fs</a:t>
            </a:r>
            <a:r>
              <a:rPr lang="iw-IL" sz="2800"/>
              <a:t> node module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66" name="Google Shape;566;g21c1ed6c0db_0_425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1c1ed6c0db_0_425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g21c1ed6c0db_0_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875" y="2314775"/>
            <a:ext cx="8977857" cy="33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1c1ed6c0db_0_43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03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g21c1ed6c0db_0_433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We’ll use the </a:t>
            </a:r>
            <a:r>
              <a:rPr b="1" lang="iw-IL" sz="2800"/>
              <a:t>fs</a:t>
            </a:r>
            <a:r>
              <a:rPr lang="iw-IL" sz="2800"/>
              <a:t> node module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575" name="Google Shape;575;g21c1ed6c0db_0_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15525"/>
            <a:ext cx="10178624" cy="43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1c1ed6c0db_0_44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03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21c1ed6c0db_0_442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For simplicity, w</a:t>
            </a:r>
            <a:r>
              <a:rPr lang="iw-IL" sz="2800"/>
              <a:t>e’ll </a:t>
            </a:r>
            <a:r>
              <a:rPr lang="iw-IL" sz="2800"/>
              <a:t>stick with </a:t>
            </a:r>
            <a:r>
              <a:rPr b="1" lang="iw-IL" sz="2800"/>
              <a:t>require</a:t>
            </a:r>
            <a:r>
              <a:rPr lang="iw-IL" sz="2800"/>
              <a:t> for this course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2" name="Google Shape;582;g21c1ed6c0db_0_442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21c1ed6c0db_0_442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ca7a8375f_0_14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03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21ca7a8375f_0_145"/>
          <p:cNvSpPr txBox="1"/>
          <p:nvPr/>
        </p:nvSpPr>
        <p:spPr>
          <a:xfrm>
            <a:off x="1516800" y="1485600"/>
            <a:ext cx="85206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Let’s read a local file contents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using readFile (callback)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using promises (with either then or async/await)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using readFileSync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90" name="Google Shape;590;g21ca7a8375f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3955300"/>
            <a:ext cx="8520598" cy="256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1ca7a8375f_0_13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03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21ca7a8375f_0_136"/>
          <p:cNvSpPr txBox="1"/>
          <p:nvPr/>
        </p:nvSpPr>
        <p:spPr>
          <a:xfrm>
            <a:off x="1516800" y="1485600"/>
            <a:ext cx="85206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readFileSync is blocking!!!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all fs.xxxSync methods are blocking!!!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/>
              <a:t>use only in CLI!!!</a:t>
            </a:r>
            <a:endParaRPr b="1"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597" name="Google Shape;597;g21ca7a8375f_0_136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1ca7a8375f_0_136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g21ca7a8375f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000" y="3060500"/>
            <a:ext cx="4403664" cy="31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1ca7a8375f_0_15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03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21ca7a8375f_0_154"/>
          <p:cNvSpPr txBox="1"/>
          <p:nvPr/>
        </p:nvSpPr>
        <p:spPr>
          <a:xfrm>
            <a:off x="1516800" y="1485600"/>
            <a:ext cx="85206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use </a:t>
            </a:r>
            <a:r>
              <a:rPr b="1" lang="iw-IL" sz="2800"/>
              <a:t>path</a:t>
            </a:r>
            <a:r>
              <a:rPr lang="iw-IL" sz="2800"/>
              <a:t> module to be OS agnostic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606" name="Google Shape;606;g21ca7a8375f_0_154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21ca7a8375f_0_154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g21ca7a8375f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386650"/>
            <a:ext cx="10444402" cy="23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1ca7a8375f_0_16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03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21ca7a8375f_0_163"/>
          <p:cNvSpPr txBox="1"/>
          <p:nvPr/>
        </p:nvSpPr>
        <p:spPr>
          <a:xfrm>
            <a:off x="1516800" y="1485600"/>
            <a:ext cx="85206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create a directory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615" name="Google Shape;615;g21ca7a8375f_0_163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1ca7a8375f_0_163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g21ca7a8375f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63275"/>
            <a:ext cx="9951175" cy="36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df75f48ecb_0_13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03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1df75f48ecb_0_138"/>
          <p:cNvSpPr txBox="1"/>
          <p:nvPr/>
        </p:nvSpPr>
        <p:spPr>
          <a:xfrm>
            <a:off x="1516800" y="1485600"/>
            <a:ext cx="8520600" cy="4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Some more fs functions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chown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rmdir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unlink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etc… </a:t>
            </a:r>
            <a:r>
              <a:rPr lang="iw-IL" sz="2800" u="sng">
                <a:solidFill>
                  <a:schemeClr val="hlink"/>
                </a:solidFill>
                <a:hlinkClick r:id="rId3"/>
              </a:rPr>
              <a:t>https://nodejs.org/api/fs.html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2006fd16ac_0_222"/>
          <p:cNvSpPr txBox="1"/>
          <p:nvPr/>
        </p:nvSpPr>
        <p:spPr>
          <a:xfrm>
            <a:off x="1474475" y="1322100"/>
            <a:ext cx="101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 | </a:t>
            </a: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 Web Server with Node.js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1ca7a8375f_0_11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 with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g21ca7a8375f_0_118"/>
          <p:cNvSpPr txBox="1"/>
          <p:nvPr/>
        </p:nvSpPr>
        <p:spPr>
          <a:xfrm>
            <a:off x="1516800" y="1485600"/>
            <a:ext cx="85206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Now that we know how to work with async, and files… let’s build a web server!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But first, let’s </a:t>
            </a:r>
            <a:r>
              <a:rPr lang="iw-IL" sz="2800"/>
              <a:t>have Postman installed.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postman = curl with GUI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easy manipulation of</a:t>
            </a:r>
            <a:endParaRPr sz="2800"/>
          </a:p>
          <a:p>
            <a:pPr indent="-3663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verb</a:t>
            </a:r>
            <a:endParaRPr sz="2800"/>
          </a:p>
          <a:p>
            <a:pPr indent="-3663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input</a:t>
            </a:r>
            <a:endParaRPr sz="2800"/>
          </a:p>
          <a:p>
            <a:pPr indent="-3663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content type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presentation of</a:t>
            </a:r>
            <a:endParaRPr sz="2800"/>
          </a:p>
          <a:p>
            <a:pPr indent="-3663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response</a:t>
            </a:r>
            <a:endParaRPr sz="2800"/>
          </a:p>
          <a:p>
            <a:pPr indent="-3663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w-IL" sz="2800"/>
              <a:t>status</a:t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/>
        </p:nvSpPr>
        <p:spPr>
          <a:xfrm>
            <a:off x="1474475" y="1322100"/>
            <a:ext cx="1011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 | </a:t>
            </a: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1c1ed6c0db_0_45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04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g21c1ed6c0db_0_459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A minimal Node.js </a:t>
            </a:r>
            <a:r>
              <a:rPr b="1" lang="iw-IL" sz="2800"/>
              <a:t>native</a:t>
            </a:r>
            <a:r>
              <a:rPr lang="iw-IL" sz="2800"/>
              <a:t> web server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641" name="Google Shape;641;g21c1ed6c0db_0_459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1c1ed6c0db_0_459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g21c1ed6c0db_0_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25" y="2179850"/>
            <a:ext cx="114490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29c6e4105e_0_9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04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229c6e4105e_0_95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A minimal Node.js </a:t>
            </a:r>
            <a:r>
              <a:rPr b="1" lang="iw-IL" sz="2800"/>
              <a:t>native</a:t>
            </a:r>
            <a:r>
              <a:rPr lang="iw-IL" sz="2800"/>
              <a:t> web server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650" name="Google Shape;650;g229c6e4105e_0_95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29c6e4105e_0_95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g229c6e4105e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310550"/>
            <a:ext cx="7379275" cy="42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1c1ed6c0db_0_46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04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g21c1ed6c0db_0_468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We can require only what we need (deconstruction)…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659" name="Google Shape;659;g21c1ed6c0db_0_468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21c1ed6c0db_0_468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g21c1ed6c0db_0_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366600"/>
            <a:ext cx="7360001" cy="42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1c1ed6c0db_0_47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04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g21c1ed6c0db_0_477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Which style do </a:t>
            </a:r>
            <a:r>
              <a:rPr lang="iw-IL" sz="2800"/>
              <a:t>you</a:t>
            </a:r>
            <a:r>
              <a:rPr lang="iw-IL" sz="2800"/>
              <a:t> prefer? 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668" name="Google Shape;668;g21c1ed6c0db_0_477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21c1ed6c0db_0_477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g21c1ed6c0db_0_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525" y="2366600"/>
            <a:ext cx="541020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21c1ed6c0db_0_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75" y="2366600"/>
            <a:ext cx="54959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21c1ed6c0db_0_477"/>
          <p:cNvSpPr/>
          <p:nvPr/>
        </p:nvSpPr>
        <p:spPr>
          <a:xfrm>
            <a:off x="1115975" y="2394100"/>
            <a:ext cx="448200" cy="2253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21c1ed6c0db_0_477"/>
          <p:cNvSpPr/>
          <p:nvPr/>
        </p:nvSpPr>
        <p:spPr>
          <a:xfrm>
            <a:off x="1869300" y="4444600"/>
            <a:ext cx="1469100" cy="2253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21c1ed6c0db_0_477"/>
          <p:cNvSpPr/>
          <p:nvPr/>
        </p:nvSpPr>
        <p:spPr>
          <a:xfrm>
            <a:off x="7124875" y="2394100"/>
            <a:ext cx="1392900" cy="2253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1c1ed6c0db_0_477"/>
          <p:cNvSpPr/>
          <p:nvPr/>
        </p:nvSpPr>
        <p:spPr>
          <a:xfrm>
            <a:off x="7849550" y="4444600"/>
            <a:ext cx="1059300" cy="2253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1c1ed6c0db_0_48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04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g21c1ed6c0db_0_486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Let’s return a json object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682" name="Google Shape;682;g21c1ed6c0db_0_486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1c1ed6c0db_0_486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g21c1ed6c0db_0_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385300"/>
            <a:ext cx="9947800" cy="30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1c1ed6c0db_0_49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04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21c1ed6c0db_0_495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Now let’s </a:t>
            </a:r>
            <a:r>
              <a:rPr lang="iw-IL" sz="2800"/>
              <a:t>return</a:t>
            </a:r>
            <a:r>
              <a:rPr lang="iw-IL" sz="2800"/>
              <a:t> CSV output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691" name="Google Shape;691;g21c1ed6c0db_0_495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1c1ed6c0db_0_495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g21c1ed6c0db_0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47900"/>
            <a:ext cx="88011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1c1ed6c0db_0_50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04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g21c1ed6c0db_0_504"/>
          <p:cNvSpPr txBox="1"/>
          <p:nvPr/>
        </p:nvSpPr>
        <p:spPr>
          <a:xfrm>
            <a:off x="1516800" y="1485600"/>
            <a:ext cx="8520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Now let’s return CSV file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700" name="Google Shape;700;g21c1ed6c0db_0_504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1c1ed6c0db_0_504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g21c1ed6c0db_0_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362080"/>
            <a:ext cx="10332076" cy="16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1ca7a8375f_0_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04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g21ca7a8375f_0_0"/>
          <p:cNvSpPr txBox="1"/>
          <p:nvPr/>
        </p:nvSpPr>
        <p:spPr>
          <a:xfrm>
            <a:off x="1516800" y="1485600"/>
            <a:ext cx="8520600" cy="2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Multi endpoints server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iw-IL" sz="2800"/>
              <a:t>/age</a:t>
            </a:r>
            <a:r>
              <a:rPr lang="iw-IL" sz="2800"/>
              <a:t> should return “age endpoint”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iw-IL" sz="2800"/>
              <a:t>/name</a:t>
            </a:r>
            <a:r>
              <a:rPr lang="iw-IL" sz="2800"/>
              <a:t> should return “name endpoint”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iw-IL" sz="2800"/>
              <a:t>any other request</a:t>
            </a:r>
            <a:r>
              <a:rPr lang="iw-IL" sz="2800"/>
              <a:t> should return 404</a:t>
            </a:r>
            <a:endParaRPr sz="2800"/>
          </a:p>
        </p:txBody>
      </p:sp>
      <p:pic>
        <p:nvPicPr>
          <p:cNvPr id="709" name="Google Shape;709;g21ca7a8375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3581400"/>
            <a:ext cx="42100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1ca7a8375f_0_17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04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21ca7a8375f_0_17"/>
          <p:cNvSpPr txBox="1"/>
          <p:nvPr/>
        </p:nvSpPr>
        <p:spPr>
          <a:xfrm>
            <a:off x="1516800" y="1485600"/>
            <a:ext cx="85206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Multi endpoints/methods server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iw-IL" sz="2800"/>
              <a:t>GET </a:t>
            </a:r>
            <a:r>
              <a:rPr b="1" lang="iw-IL" sz="2800"/>
              <a:t>/age</a:t>
            </a:r>
            <a:r>
              <a:rPr lang="iw-IL" sz="2800"/>
              <a:t> should return “age endpoint”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iw-IL" sz="2800"/>
              <a:t>POST </a:t>
            </a:r>
            <a:r>
              <a:rPr b="1" lang="iw-IL" sz="2800"/>
              <a:t>/name</a:t>
            </a:r>
            <a:r>
              <a:rPr lang="iw-IL" sz="2800"/>
              <a:t> should return “name endpoint”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iw-IL" sz="2800"/>
              <a:t>any other request</a:t>
            </a:r>
            <a:r>
              <a:rPr lang="iw-IL" sz="2800"/>
              <a:t> should return 404</a:t>
            </a:r>
            <a:endParaRPr sz="2800"/>
          </a:p>
        </p:txBody>
      </p:sp>
      <p:pic>
        <p:nvPicPr>
          <p:cNvPr id="716" name="Google Shape;716;g21ca7a8375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3657600"/>
            <a:ext cx="42100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1ca7a8375f_0_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04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Web Server with Node.js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g21ca7a8375f_0_9"/>
          <p:cNvSpPr txBox="1"/>
          <p:nvPr/>
        </p:nvSpPr>
        <p:spPr>
          <a:xfrm>
            <a:off x="1516800" y="1485600"/>
            <a:ext cx="8520600" cy="3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At this point, you should ask yourself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iw-IL" sz="2800"/>
              <a:t>So our entire server is actually an requestListener huge function?</a:t>
            </a:r>
            <a:endParaRPr b="1"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iw-IL" sz="2800"/>
              <a:t>Don’t we have some framework to standardize and make sever development more streamlined?</a:t>
            </a:r>
            <a:endParaRPr sz="2800"/>
          </a:p>
        </p:txBody>
      </p:sp>
      <p:pic>
        <p:nvPicPr>
          <p:cNvPr id="723" name="Google Shape;723;g21ca7a8375f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4708825"/>
            <a:ext cx="2864534" cy="161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c1ed6c0db_0_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1c1ed6c0db_0_3"/>
          <p:cNvSpPr txBox="1"/>
          <p:nvPr/>
        </p:nvSpPr>
        <p:spPr>
          <a:xfrm>
            <a:off x="1367559" y="1136764"/>
            <a:ext cx="7886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t/>
            </a:r>
            <a:endParaRPr b="0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1c1ed6c0db_0_3"/>
          <p:cNvSpPr txBox="1"/>
          <p:nvPr/>
        </p:nvSpPr>
        <p:spPr>
          <a:xfrm>
            <a:off x="1676088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The </a:t>
            </a:r>
            <a:r>
              <a:rPr lang="iw-IL" sz="2800"/>
              <a:t>Javascript </a:t>
            </a:r>
            <a:r>
              <a:rPr lang="iw-IL" sz="2800">
                <a:solidFill>
                  <a:srgbClr val="000000"/>
                </a:solidFill>
              </a:rPr>
              <a:t>origin - the browser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37" name="Google Shape;137;g21c1ed6c0d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88" y="2210700"/>
            <a:ext cx="4648200" cy="27622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g21c1ed6c0db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675" y="3955838"/>
            <a:ext cx="677227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1c1ed6c0db_0_3"/>
          <p:cNvSpPr/>
          <p:nvPr/>
        </p:nvSpPr>
        <p:spPr>
          <a:xfrm>
            <a:off x="4892163" y="5012850"/>
            <a:ext cx="5327100" cy="246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2006fd16ac_0_226"/>
          <p:cNvSpPr txBox="1"/>
          <p:nvPr/>
        </p:nvSpPr>
        <p:spPr>
          <a:xfrm>
            <a:off x="1474475" y="1322100"/>
            <a:ext cx="101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 | NPM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1ca7a8375f_0_2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g21ca7a8375f_0_26"/>
          <p:cNvSpPr txBox="1"/>
          <p:nvPr/>
        </p:nvSpPr>
        <p:spPr>
          <a:xfrm>
            <a:off x="1516800" y="1485600"/>
            <a:ext cx="85206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External modules.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735" name="Google Shape;735;g21ca7a8375f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94375"/>
            <a:ext cx="51435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21ca7a8375f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800" y="3394375"/>
            <a:ext cx="4159249" cy="18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1ca7a8375f_0_3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g21ca7a8375f_0_36"/>
          <p:cNvSpPr txBox="1"/>
          <p:nvPr/>
        </p:nvSpPr>
        <p:spPr>
          <a:xfrm>
            <a:off x="1516800" y="1485600"/>
            <a:ext cx="85206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Write a script that generates a 5 letters code for a bit.ly like system.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example: aSdTy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743" name="Google Shape;743;g21ca7a8375f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3516675"/>
            <a:ext cx="4931366" cy="29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1ca7a8375f_0_4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g21ca7a8375f_0_46"/>
          <p:cNvSpPr txBox="1"/>
          <p:nvPr/>
        </p:nvSpPr>
        <p:spPr>
          <a:xfrm>
            <a:off x="1516800" y="1485600"/>
            <a:ext cx="85206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The same with </a:t>
            </a:r>
            <a:r>
              <a:rPr b="1" lang="iw-IL" sz="2800"/>
              <a:t>chance.js</a:t>
            </a:r>
            <a:r>
              <a:rPr lang="iw-IL" sz="2800"/>
              <a:t> npm </a:t>
            </a:r>
            <a:r>
              <a:rPr lang="iw-IL" sz="2800"/>
              <a:t>module</a:t>
            </a:r>
            <a:r>
              <a:rPr lang="iw-IL" sz="2800"/>
              <a:t>: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750" name="Google Shape;750;g21ca7a8375f_0_46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21ca7a8375f_0_46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g21ca7a8375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5" y="2391550"/>
            <a:ext cx="11313356" cy="331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1ca7a8375f_0_5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g21ca7a8375f_0_56"/>
          <p:cNvSpPr txBox="1"/>
          <p:nvPr/>
        </p:nvSpPr>
        <p:spPr>
          <a:xfrm>
            <a:off x="1516800" y="1485600"/>
            <a:ext cx="85206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Native http GET: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759" name="Google Shape;759;g21ca7a8375f_0_56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21ca7a8375f_0_56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g21ca7a8375f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416850"/>
            <a:ext cx="9772099" cy="412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1ca7a8375f_0_65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g21ca7a8375f_0_65"/>
          <p:cNvSpPr txBox="1"/>
          <p:nvPr/>
        </p:nvSpPr>
        <p:spPr>
          <a:xfrm>
            <a:off x="1516800" y="1485600"/>
            <a:ext cx="85206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Axios npm module</a:t>
            </a:r>
            <a:r>
              <a:rPr lang="iw-IL" sz="2800"/>
              <a:t> http GET: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768" name="Google Shape;768;g21ca7a8375f_0_65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21ca7a8375f_0_65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g21ca7a8375f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00" y="2449200"/>
            <a:ext cx="11887201" cy="215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1ca7a8375f_0_74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g21ca7a8375f_0_74"/>
          <p:cNvSpPr txBox="1"/>
          <p:nvPr/>
        </p:nvSpPr>
        <p:spPr>
          <a:xfrm>
            <a:off x="1516800" y="1485600"/>
            <a:ext cx="8520600" cy="4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Conclusion: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/>
              <a:t>npm modules come in very handy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/>
              <a:t>1000s of modules for any niche requirement (explore </a:t>
            </a:r>
            <a:r>
              <a:rPr lang="iw-IL" sz="2800" u="sng">
                <a:solidFill>
                  <a:schemeClr val="hlink"/>
                </a:solidFill>
                <a:hlinkClick r:id="rId3"/>
              </a:rPr>
              <a:t>https://npmjs.com</a:t>
            </a:r>
            <a:r>
              <a:rPr lang="iw-IL" sz="2800"/>
              <a:t> 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w-IL" sz="2800"/>
              <a:t>use at own risk… ( e.g. </a:t>
            </a:r>
            <a:r>
              <a:rPr lang="iw-IL" sz="2800" u="sng">
                <a:solidFill>
                  <a:schemeClr val="hlink"/>
                </a:solidFill>
                <a:hlinkClick r:id="rId4"/>
              </a:rPr>
              <a:t>https://therecord.media/malware-found-in-npm-package-with-millions-of-weekly-downloads</a:t>
            </a:r>
            <a:r>
              <a:rPr lang="iw-IL" sz="2800"/>
              <a:t> )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1ca7a8375f_0_8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g21ca7a8375f_0_82"/>
          <p:cNvSpPr txBox="1"/>
          <p:nvPr/>
        </p:nvSpPr>
        <p:spPr>
          <a:xfrm>
            <a:off x="1516800" y="1485600"/>
            <a:ext cx="8520600" cy="4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Installing npm modules</a:t>
            </a:r>
            <a:r>
              <a:rPr lang="iw-IL" sz="2800"/>
              <a:t>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globally: npm install -g [module name] 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locally: cd into a directory and…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npm install [module name]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npm install –save [module name]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npm install –save-dev [module name]</a:t>
            </a:r>
            <a:endParaRPr sz="2800"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iw-IL" sz="2800"/>
              <a:t>look at package.json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1ca7a8375f_0_8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g21ca7a8375f_0_89"/>
          <p:cNvSpPr txBox="1"/>
          <p:nvPr/>
        </p:nvSpPr>
        <p:spPr>
          <a:xfrm>
            <a:off x="1516800" y="1485600"/>
            <a:ext cx="8520600" cy="4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Some [of my] favorite modules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w-IL" sz="2800"/>
              <a:t>axios / node-fetch</a:t>
            </a:r>
            <a:r>
              <a:rPr lang="iw-IL" sz="2800"/>
              <a:t> - http operations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w-IL" sz="2800"/>
              <a:t>config</a:t>
            </a:r>
            <a:r>
              <a:rPr lang="iw-IL" sz="2800"/>
              <a:t> / </a:t>
            </a:r>
            <a:r>
              <a:rPr b="1" lang="iw-IL" sz="2800"/>
              <a:t>dotenv</a:t>
            </a:r>
            <a:r>
              <a:rPr lang="iw-IL" sz="2800"/>
              <a:t> - configuration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w-IL" sz="2800"/>
              <a:t>winston</a:t>
            </a:r>
            <a:r>
              <a:rPr lang="iw-IL" sz="2800"/>
              <a:t> - logging (you don’t really console.log in prod…)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w-IL" sz="2800"/>
              <a:t>moment</a:t>
            </a:r>
            <a:r>
              <a:rPr lang="iw-IL" sz="2800"/>
              <a:t> - date/time manipulation (deprecated, can use </a:t>
            </a:r>
            <a:r>
              <a:rPr b="1" lang="iw-IL" sz="2800"/>
              <a:t>dayjs</a:t>
            </a:r>
            <a:r>
              <a:rPr lang="iw-IL" sz="2800"/>
              <a:t> instead)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w-IL" sz="2800"/>
              <a:t>joi</a:t>
            </a:r>
            <a:r>
              <a:rPr lang="iw-IL" sz="2800"/>
              <a:t> - input validation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w-IL" sz="2800"/>
              <a:t>aws-sdk</a:t>
            </a:r>
            <a:r>
              <a:rPr lang="iw-IL" sz="2800"/>
              <a:t> - self explanatory…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w-IL" sz="2800"/>
              <a:t>express</a:t>
            </a:r>
            <a:r>
              <a:rPr lang="iw-IL" sz="2800"/>
              <a:t> - the most popular nodejs server framework</a:t>
            </a:r>
            <a:endParaRPr sz="2800"/>
          </a:p>
          <a:p>
            <a:pPr indent="-3663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w-IL" sz="2800"/>
              <a:t>nestjs</a:t>
            </a:r>
            <a:r>
              <a:rPr lang="iw-IL" sz="2800"/>
              <a:t> - express successor for TypeScript (depends on </a:t>
            </a:r>
            <a:r>
              <a:rPr b="1" lang="iw-IL" sz="2800"/>
              <a:t>express</a:t>
            </a:r>
            <a:r>
              <a:rPr lang="iw-IL" sz="2800"/>
              <a:t>)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1ca7a8375f_0_96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g21ca7a8375f_0_96"/>
          <p:cNvSpPr txBox="1"/>
          <p:nvPr/>
        </p:nvSpPr>
        <p:spPr>
          <a:xfrm>
            <a:off x="1516800" y="1485600"/>
            <a:ext cx="85206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Real world example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795" name="Google Shape;795;g21ca7a8375f_0_96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21ca7a8375f_0_96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g21ca7a8375f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175300"/>
            <a:ext cx="3934024" cy="415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c1ed6c0db_0_2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01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Node.js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1c1ed6c0db_0_21"/>
          <p:cNvSpPr txBox="1"/>
          <p:nvPr/>
        </p:nvSpPr>
        <p:spPr>
          <a:xfrm>
            <a:off x="1676100" y="1485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000000"/>
                </a:solidFill>
              </a:rPr>
              <a:t>The </a:t>
            </a:r>
            <a:r>
              <a:rPr lang="iw-IL" sz="2800">
                <a:solidFill>
                  <a:schemeClr val="dk1"/>
                </a:solidFill>
              </a:rPr>
              <a:t>Javascript </a:t>
            </a:r>
            <a:r>
              <a:rPr lang="iw-IL" sz="2800">
                <a:solidFill>
                  <a:srgbClr val="000000"/>
                </a:solidFill>
              </a:rPr>
              <a:t>origin - the browser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46" name="Google Shape;146;g21c1ed6c0db_0_21"/>
          <p:cNvPicPr preferRelativeResize="0"/>
          <p:nvPr/>
        </p:nvPicPr>
        <p:blipFill rotWithShape="1">
          <a:blip r:embed="rId3">
            <a:alphaModFix/>
          </a:blip>
          <a:srcRect b="2660" l="0" r="0" t="2651"/>
          <a:stretch/>
        </p:blipFill>
        <p:spPr>
          <a:xfrm>
            <a:off x="1516800" y="2210700"/>
            <a:ext cx="4648200" cy="27622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g21c1ed6c0db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688" y="3955838"/>
            <a:ext cx="67722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1ca7a8375f_0_173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g21ca7a8375f_0_173"/>
          <p:cNvSpPr txBox="1"/>
          <p:nvPr/>
        </p:nvSpPr>
        <p:spPr>
          <a:xfrm>
            <a:off x="1516800" y="1485600"/>
            <a:ext cx="85206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NPM versioning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804" name="Google Shape;804;g21ca7a8375f_0_173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21ca7a8375f_0_173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g21ca7a8375f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46175"/>
            <a:ext cx="4556600" cy="384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2006fd16ac_0_230"/>
          <p:cNvSpPr txBox="1"/>
          <p:nvPr/>
        </p:nvSpPr>
        <p:spPr>
          <a:xfrm>
            <a:off x="1474475" y="1322100"/>
            <a:ext cx="1011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 | </a:t>
            </a:r>
            <a: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b="1" lang="iw-IL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1ca7a8375f_0_182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i="0" lang="iw-I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g21ca7a8375f_0_182"/>
          <p:cNvSpPr txBox="1"/>
          <p:nvPr/>
        </p:nvSpPr>
        <p:spPr>
          <a:xfrm>
            <a:off x="1516800" y="1485600"/>
            <a:ext cx="85206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And now… express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818" name="Google Shape;818;g21ca7a8375f_0_182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21ca7a8375f_0_182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g21ca7a8375f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469450"/>
            <a:ext cx="38004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1ca7a8375f_0_19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g21ca7a8375f_0_191"/>
          <p:cNvSpPr txBox="1"/>
          <p:nvPr/>
        </p:nvSpPr>
        <p:spPr>
          <a:xfrm>
            <a:off x="1516800" y="1485600"/>
            <a:ext cx="8520600" cy="17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express hello world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827" name="Google Shape;827;g21ca7a8375f_0_191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21ca7a8375f_0_191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g21ca7a8375f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214275"/>
            <a:ext cx="6283469" cy="33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1ca7a8375f_0_20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g21ca7a8375f_0_200"/>
          <p:cNvSpPr txBox="1"/>
          <p:nvPr/>
        </p:nvSpPr>
        <p:spPr>
          <a:xfrm>
            <a:off x="1516800" y="1485600"/>
            <a:ext cx="8520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http verbs. Implement: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POST /user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DELETE /ticket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PATCH /employee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PUT /organization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836" name="Google Shape;836;g21ca7a8375f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4089925"/>
            <a:ext cx="54387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1ca7a8375f_0_21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g21ca7a8375f_0_218"/>
          <p:cNvSpPr txBox="1"/>
          <p:nvPr/>
        </p:nvSpPr>
        <p:spPr>
          <a:xfrm>
            <a:off x="1516800" y="1485600"/>
            <a:ext cx="8520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Path params </a:t>
            </a:r>
            <a:r>
              <a:rPr lang="iw-IL" sz="2800"/>
              <a:t>Implement: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POST /user/{id} (meaningless in reality…)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DELETE /ticket/{id}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PATCH /employee/{id}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PUT /organization/{id}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843" name="Google Shape;843;g21ca7a8375f_0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4217500"/>
            <a:ext cx="5737362" cy="17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1ca7a8375f_0_209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g21ca7a8375f_0_209"/>
          <p:cNvSpPr txBox="1"/>
          <p:nvPr/>
        </p:nvSpPr>
        <p:spPr>
          <a:xfrm>
            <a:off x="1516800" y="1485600"/>
            <a:ext cx="8520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Query params. </a:t>
            </a:r>
            <a:r>
              <a:rPr lang="iw-IL" sz="2800"/>
              <a:t>Implement: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GET /?id={whatever} 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print {whatever}</a:t>
            </a:r>
            <a:endParaRPr sz="2800"/>
          </a:p>
        </p:txBody>
      </p:sp>
      <p:pic>
        <p:nvPicPr>
          <p:cNvPr id="850" name="Google Shape;850;g21ca7a8375f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3377525"/>
            <a:ext cx="37242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1ca7a8375f_0_228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g21ca7a8375f_0_228"/>
          <p:cNvSpPr txBox="1"/>
          <p:nvPr/>
        </p:nvSpPr>
        <p:spPr>
          <a:xfrm>
            <a:off x="1516800" y="1485600"/>
            <a:ext cx="8520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post body</a:t>
            </a:r>
            <a:r>
              <a:rPr lang="iw-IL" sz="2800"/>
              <a:t>. Implement: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w-IL" sz="2800"/>
              <a:t>POST / data ”id=whatever”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print {whatever}</a:t>
            </a:r>
            <a:endParaRPr sz="2800"/>
          </a:p>
        </p:txBody>
      </p:sp>
      <p:pic>
        <p:nvPicPr>
          <p:cNvPr id="857" name="Google Shape;857;g21ca7a8375f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3318375"/>
            <a:ext cx="33623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ca7a8375f_0_241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21ca7a8375f_0_241"/>
          <p:cNvSpPr txBox="1"/>
          <p:nvPr/>
        </p:nvSpPr>
        <p:spPr>
          <a:xfrm>
            <a:off x="1516800" y="1485600"/>
            <a:ext cx="8520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Couldn’t find it, did ya?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It’s hidden somewhere in the stream…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urlencoded middleware to the rescue…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864" name="Google Shape;864;g21ca7a8375f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3092875"/>
            <a:ext cx="73914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1ca7a8375f_0_250"/>
          <p:cNvSpPr txBox="1"/>
          <p:nvPr>
            <p:ph type="title"/>
          </p:nvPr>
        </p:nvSpPr>
        <p:spPr>
          <a:xfrm>
            <a:off x="1516801" y="875996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iw-IL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|</a:t>
            </a:r>
            <a: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 Framework</a:t>
            </a:r>
            <a:br>
              <a:rPr lang="iw-I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g21ca7a8375f_0_250"/>
          <p:cNvSpPr txBox="1"/>
          <p:nvPr/>
        </p:nvSpPr>
        <p:spPr>
          <a:xfrm>
            <a:off x="1516800" y="1485600"/>
            <a:ext cx="85206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/>
              <a:t>Middleware??? what is a middleware?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871" name="Google Shape;871;g21ca7a8375f_0_250"/>
          <p:cNvSpPr/>
          <p:nvPr/>
        </p:nvSpPr>
        <p:spPr>
          <a:xfrm>
            <a:off x="5698100" y="3016675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21ca7a8375f_0_250"/>
          <p:cNvSpPr/>
          <p:nvPr/>
        </p:nvSpPr>
        <p:spPr>
          <a:xfrm>
            <a:off x="4484494" y="2835200"/>
            <a:ext cx="375300" cy="22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3" name="Google Shape;873;g21ca7a8375f_0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2318100"/>
            <a:ext cx="8838801" cy="23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1_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2022-09-18T16:48:32Z</dcterms:created>
  <dc:creator>Liron Honen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0x0101000A6ECA7A6A94C74CA49292E687EF4DCE</vt:lpwstr>
  </property>
</Properties>
</file>